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6" r:id="rId2"/>
    <p:sldId id="289" r:id="rId3"/>
    <p:sldId id="257" r:id="rId4"/>
    <p:sldId id="258" r:id="rId5"/>
    <p:sldId id="259" r:id="rId6"/>
    <p:sldId id="260" r:id="rId7"/>
    <p:sldId id="285" r:id="rId8"/>
    <p:sldId id="262" r:id="rId9"/>
    <p:sldId id="265" r:id="rId10"/>
    <p:sldId id="291" r:id="rId11"/>
    <p:sldId id="263" r:id="rId12"/>
    <p:sldId id="286" r:id="rId13"/>
    <p:sldId id="264" r:id="rId14"/>
    <p:sldId id="271" r:id="rId15"/>
    <p:sldId id="268" r:id="rId16"/>
    <p:sldId id="261" r:id="rId17"/>
    <p:sldId id="290" r:id="rId18"/>
    <p:sldId id="288" r:id="rId19"/>
    <p:sldId id="266" r:id="rId20"/>
    <p:sldId id="267" r:id="rId21"/>
    <p:sldId id="283" r:id="rId22"/>
    <p:sldId id="284" r:id="rId23"/>
    <p:sldId id="269" r:id="rId24"/>
    <p:sldId id="294" r:id="rId25"/>
    <p:sldId id="295" r:id="rId26"/>
    <p:sldId id="270" r:id="rId27"/>
    <p:sldId id="281" r:id="rId28"/>
    <p:sldId id="282" r:id="rId29"/>
    <p:sldId id="292" r:id="rId30"/>
    <p:sldId id="278" r:id="rId31"/>
    <p:sldId id="277" r:id="rId32"/>
    <p:sldId id="272" r:id="rId33"/>
    <p:sldId id="280" r:id="rId34"/>
    <p:sldId id="273" r:id="rId35"/>
    <p:sldId id="274" r:id="rId36"/>
    <p:sldId id="275" r:id="rId37"/>
    <p:sldId id="293"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96" autoAdjust="0"/>
  </p:normalViewPr>
  <p:slideViewPr>
    <p:cSldViewPr>
      <p:cViewPr varScale="1">
        <p:scale>
          <a:sx n="54" d="100"/>
          <a:sy n="54" d="100"/>
        </p:scale>
        <p:origin x="2046" y="60"/>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E813A-9626-418F-8C8D-435FFA5292B2}" type="datetimeFigureOut">
              <a:rPr lang="en-US" smtClean="0"/>
              <a:pPr/>
              <a:t>12/15/2015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A368A-BEE5-4A32-96D4-9DC10F648933}" type="slidenum">
              <a:rPr lang="en-US" smtClean="0"/>
              <a:pPr/>
              <a:t>‹#›</a:t>
            </a:fld>
            <a:endParaRPr lang="en-US"/>
          </a:p>
        </p:txBody>
      </p:sp>
    </p:spTree>
    <p:extLst>
      <p:ext uri="{BB962C8B-B14F-4D97-AF65-F5344CB8AC3E}">
        <p14:creationId xmlns:p14="http://schemas.microsoft.com/office/powerpoint/2010/main" val="209812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onviolent-conflict.org/index.php/learning-and-resources/educational-initiatives/usip-course/icncusip-2010/1428-radical-flank-effect-webina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ivic.serve.gov/issuebrief.cf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www.blogger.com/share-post.g?blogID=10703390&amp;postID=5861385465948852519&amp;target=facebook" TargetMode="External"/><Relationship Id="rId13" Type="http://schemas.openxmlformats.org/officeDocument/2006/relationships/hyperlink" Target="http://hastingsnonviolence.blogspot.com/search/label/Randall%20Forsberg" TargetMode="External"/><Relationship Id="rId3" Type="http://schemas.openxmlformats.org/officeDocument/2006/relationships/hyperlink" Target="http://www.nukewatch.com/projectelf/navyquits.html" TargetMode="External"/><Relationship Id="rId7" Type="http://schemas.openxmlformats.org/officeDocument/2006/relationships/hyperlink" Target="http://www.blogger.com/share-post.g?blogID=10703390&amp;postID=5861385465948852519&amp;target=twitter" TargetMode="External"/><Relationship Id="rId12" Type="http://schemas.openxmlformats.org/officeDocument/2006/relationships/hyperlink" Target="http://hastingsnonviolence.blogspot.com/search/label/promoting%20nonviolence"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blogger.com/share-post.g?blogID=10703390&amp;postID=5861385465948852519&amp;target=blog" TargetMode="External"/><Relationship Id="rId11" Type="http://schemas.openxmlformats.org/officeDocument/2006/relationships/hyperlink" Target="http://hastingsnonviolence.blogspot.com/search/label/media%20skills" TargetMode="External"/><Relationship Id="rId5" Type="http://schemas.openxmlformats.org/officeDocument/2006/relationships/hyperlink" Target="http://www.blogger.com/share-post.g?blogID=10703390&amp;postID=5861385465948852519&amp;target=email" TargetMode="External"/><Relationship Id="rId10" Type="http://schemas.openxmlformats.org/officeDocument/2006/relationships/hyperlink" Target="http://hastingsnonviolence.blogspot.com/search/label/media" TargetMode="External"/><Relationship Id="rId4" Type="http://schemas.openxmlformats.org/officeDocument/2006/relationships/hyperlink" Target="http://hastingsnonviolence.blogspot.com/2010/06/media-kills-or-cures-promoting.html" TargetMode="External"/><Relationship Id="rId9" Type="http://schemas.openxmlformats.org/officeDocument/2006/relationships/hyperlink" Target="http://www.blogger.com/share-post.g?blogID=10703390&amp;postID=5861385465948852519&amp;target=buzz"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ews.antiwar.com/2011/03/05/libyan-rebels-capture-british-sas-uni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abcas3.accessabc.com/ecirc/newstitlesearchus.asp"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washingtonpost.com/wp-dyn/content/article/2006/04/11/AR2006041101888.html" TargetMode="External"/><Relationship Id="rId5" Type="http://schemas.openxmlformats.org/officeDocument/2006/relationships/hyperlink" Target="http://www.warresisters.org/node/328" TargetMode="External"/><Relationship Id="rId4" Type="http://schemas.openxmlformats.org/officeDocument/2006/relationships/hyperlink" Target="http://www.unesco.org/cpp/uk/declarations/seville.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Tom H. Hastings is full-time faculty for the graduate program in Conflict Resolution at Portland State University and part-time faculty in the Portland Community College Peace and Conflict certificate program. He is on the Governing Council of the International Peace Research Association, past co-chair of the Peace and Justice Studies Association (and current board member), and on the Academic Advisory Board of the International Center on Nonviolent Conflict. He directs PeaceVoice, a program of the Oregon Peace Institute, and has written several books and many articles about nonviolence and other peace and conflict topics. He is a former Plowshares resister and a founding member of two Catholic Worker communities and currently lives in Whitefeather Peace House.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FA368A-BEE5-4A32-96D4-9DC10F648933}" type="slidenum">
              <a:rPr lang="en-US" smtClean="0"/>
              <a:pPr/>
              <a:t>1</a:t>
            </a:fld>
            <a:endParaRPr lang="en-US" dirty="0"/>
          </a:p>
        </p:txBody>
      </p:sp>
    </p:spTree>
    <p:extLst>
      <p:ext uri="{BB962C8B-B14F-4D97-AF65-F5344CB8AC3E}">
        <p14:creationId xmlns:p14="http://schemas.microsoft.com/office/powerpoint/2010/main" val="389732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Apathy overcome: unites opposition</a:t>
            </a:r>
          </a:p>
          <a:p>
            <a:r>
              <a:rPr lang="en-US" dirty="0" smtClean="0"/>
              <a:t>When two violent sides are in conflict, other</a:t>
            </a:r>
            <a:r>
              <a:rPr lang="en-US" baseline="0" dirty="0" smtClean="0"/>
              <a:t> parties who are not stakeholders tend to remain uninvolved, apparently with the position that they have no stake in that fight and do not wish to be drawn into it. When one side has an image of absolute nonviolence, that seeming apathy can dissolve and other parties will engage. Even parties with a stake in the struggle will often remain on the sidelines unless one side develops a nonviolent image and the other side uses brutal repression, at which point many more coalitions can be built with a common moral outrage driving the coalition. One example of this is the use of images of children victims of landmines used widely during the ICBL campaign, resulting in the first international law created entirely from civil society, featuring the largest coalition of NGOs ever.</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Pressure on policymakers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when policymakers</a:t>
            </a:r>
            <a:r>
              <a:rPr lang="en-US" baseline="0" dirty="0" smtClean="0"/>
              <a:t> continue policies that engender civil society opposition, the results of their repressive violence upon nonviolent challengers with an innocent image produces pressure on them to either reform policy or tone down methods of repression. They realize they begin to look like gangsters to the world and their fig leaves of legitimacy no longer work. All they have left is authoritarianism, without authority.</a:t>
            </a:r>
            <a:endParaRPr lang="en-US" dirty="0" smtClean="0"/>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12</a:t>
            </a:fld>
            <a:endParaRPr lang="en-US" dirty="0"/>
          </a:p>
        </p:txBody>
      </p:sp>
    </p:spTree>
    <p:extLst>
      <p:ext uri="{BB962C8B-B14F-4D97-AF65-F5344CB8AC3E}">
        <p14:creationId xmlns:p14="http://schemas.microsoft.com/office/powerpoint/2010/main" val="274533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Alienating</a:t>
            </a:r>
          </a:p>
          <a:p>
            <a:r>
              <a:rPr lang="en-US" dirty="0" smtClean="0"/>
              <a:t>Seeing civil society doing some version of ‘Day</a:t>
            </a:r>
            <a:r>
              <a:rPr lang="en-US" baseline="0" dirty="0" smtClean="0"/>
              <a:t> of Rage’ is simply a turn-off. We have all seen enough rage. People are sick of it.</a:t>
            </a:r>
            <a:endParaRPr lang="en-US" dirty="0" smtClean="0"/>
          </a:p>
          <a:p>
            <a:endParaRPr lang="en-US" dirty="0" smtClean="0"/>
          </a:p>
          <a:p>
            <a:r>
              <a:rPr lang="en-US" dirty="0" smtClean="0"/>
              <a:t>Frightening</a:t>
            </a:r>
          </a:p>
          <a:p>
            <a:r>
              <a:rPr lang="en-US" dirty="0" smtClean="0"/>
              <a:t>Watching members of civil society engage in counter-violence</a:t>
            </a:r>
            <a:r>
              <a:rPr lang="en-US" baseline="0" dirty="0" smtClean="0"/>
              <a:t> makes other possible participants afraid at several levels. One, will I or a loved one be caught on the street sometime in this violence? Two, if I’ve been at all active in speaking out, even in small ways, will I now be a target? Is this violence coming my way or toward my loved ones?</a:t>
            </a:r>
            <a:endParaRPr lang="en-US" dirty="0" smtClean="0"/>
          </a:p>
          <a:p>
            <a:endParaRPr lang="en-US" dirty="0" smtClean="0"/>
          </a:p>
          <a:p>
            <a:r>
              <a:rPr lang="en-US" dirty="0" smtClean="0"/>
              <a:t>Lowers participation</a:t>
            </a:r>
          </a:p>
          <a:p>
            <a:r>
              <a:rPr lang="en-US" dirty="0" smtClean="0"/>
              <a:t>Fear and alienation will lower participation. This is negative recruitment</a:t>
            </a:r>
            <a:r>
              <a:rPr lang="en-US" baseline="0" dirty="0" smtClean="0"/>
              <a:t> and tends to dissolve coalitions rather than unite them, further eroding the power of civil society challengers.</a:t>
            </a:r>
            <a:endParaRPr lang="en-US" dirty="0" smtClean="0"/>
          </a:p>
          <a:p>
            <a:endParaRPr lang="en-US" dirty="0" smtClean="0"/>
          </a:p>
          <a:p>
            <a:r>
              <a:rPr lang="en-US" dirty="0" smtClean="0"/>
              <a:t>Refocuses from issue</a:t>
            </a:r>
          </a:p>
          <a:p>
            <a:r>
              <a:rPr lang="en-US" dirty="0" smtClean="0"/>
              <a:t>The original grievance</a:t>
            </a:r>
            <a:r>
              <a:rPr lang="en-US" baseline="0" dirty="0" smtClean="0"/>
              <a:t> is frequently lost or set aside when any violence is used. The focus becomes the violent ones. If it bleeds it leads, and drama will almost always gain more attention, whether it is violent or nonviolent.  Suddenly, instead of loss of collective bargaining rights, the issue is the violence from the union and the violent response, justified in the name of law and order. Many more undecided members of civil society, especially in societies where the majority do not have a self-perception of being stakeholders, become grateful for the ‘thin blue line’ that movement violence has now legitimated as the protectors of law and order. Stability becomes the issue, rather than the original grievance.</a:t>
            </a:r>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13</a:t>
            </a:fld>
            <a:endParaRPr lang="en-US" dirty="0"/>
          </a:p>
        </p:txBody>
      </p:sp>
    </p:spTree>
    <p:extLst>
      <p:ext uri="{BB962C8B-B14F-4D97-AF65-F5344CB8AC3E}">
        <p14:creationId xmlns:p14="http://schemas.microsoft.com/office/powerpoint/2010/main" val="311352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Faceless nihilist imagery</a:t>
            </a:r>
          </a:p>
          <a:p>
            <a:r>
              <a:rPr lang="en-US" dirty="0" smtClean="0"/>
              <a:t>In Portland,</a:t>
            </a:r>
            <a:r>
              <a:rPr lang="en-US" baseline="0" dirty="0" smtClean="0"/>
              <a:t> when I challenged the black bloc to organize their own event rather that impinge on ours, we had 40,000; they mustered 300. There were many characterizations of them as nihilist ‘spoiled brats,’ privileged and unappealing. I lived in a commune with some of their leadership then and they complained endlessly of trivial police behavior and were fixated on rejecting any attempts to get them to think strategically, obsessing with tactics instead.</a:t>
            </a:r>
            <a:endParaRPr lang="en-US" dirty="0" smtClean="0"/>
          </a:p>
          <a:p>
            <a:endParaRPr lang="en-US" dirty="0" smtClean="0"/>
          </a:p>
          <a:p>
            <a:r>
              <a:rPr lang="en-US" dirty="0" smtClean="0"/>
              <a:t>Unknown origins</a:t>
            </a:r>
          </a:p>
          <a:p>
            <a:r>
              <a:rPr lang="en-US" dirty="0" smtClean="0"/>
              <a:t>Masks add to general</a:t>
            </a:r>
            <a:r>
              <a:rPr lang="en-US" baseline="0" dirty="0" smtClean="0"/>
              <a:t> distrust of highly kinetic and unpredictable flash mobs of self styled anarchists. It was impossible to assess accountability and determine who were police agents.</a:t>
            </a:r>
            <a:endParaRPr lang="en-US" dirty="0" smtClean="0"/>
          </a:p>
          <a:p>
            <a:endParaRPr lang="en-US" dirty="0" smtClean="0"/>
          </a:p>
          <a:p>
            <a:r>
              <a:rPr lang="en-US" dirty="0" smtClean="0"/>
              <a:t>“More radical than thou” repels</a:t>
            </a:r>
          </a:p>
          <a:p>
            <a:r>
              <a:rPr lang="en-US" dirty="0" smtClean="0"/>
              <a:t>Faith based activists were happy to come to the streets</a:t>
            </a:r>
            <a:r>
              <a:rPr lang="en-US" baseline="0" dirty="0" smtClean="0"/>
              <a:t> for ‘family friendly’ demonstrations but not when roving bands of masked black bloc anarchists provoked police and destroyed property, even as they taunted members of churches and labor unions for being mere liberals and not radical enough. </a:t>
            </a:r>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14</a:t>
            </a:fld>
            <a:endParaRPr lang="en-US"/>
          </a:p>
        </p:txBody>
      </p:sp>
    </p:spTree>
    <p:extLst>
      <p:ext uri="{BB962C8B-B14F-4D97-AF65-F5344CB8AC3E}">
        <p14:creationId xmlns:p14="http://schemas.microsoft.com/office/powerpoint/2010/main" val="16606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http://hastingsnonviolence.blogspot.com/2010/11/christmas-tree-bomber-and-sacred.html</a:t>
            </a:r>
          </a:p>
          <a:p>
            <a:endParaRPr lang="en-US" dirty="0" smtClean="0"/>
          </a:p>
          <a:p>
            <a:r>
              <a:rPr lang="en-US" dirty="0" smtClean="0"/>
              <a:t>http://hastingsnonviolence.blogspot.com/2010/11/taking-it-to-streets.html</a:t>
            </a:r>
          </a:p>
          <a:p>
            <a:endParaRPr lang="en-US" dirty="0" smtClean="0"/>
          </a:p>
          <a:p>
            <a:r>
              <a:rPr lang="en-US" dirty="0" smtClean="0"/>
              <a:t>Turns</a:t>
            </a:r>
            <a:r>
              <a:rPr lang="en-US" baseline="0" dirty="0" smtClean="0"/>
              <a:t> out Oscar Wilde was wrong about at least one thing when he claimed “There is no such thing as </a:t>
            </a:r>
            <a:r>
              <a:rPr lang="en-US" baseline="0" smtClean="0"/>
              <a:t>bad publicity.”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5FA368A-BEE5-4A32-96D4-9DC10F648933}" type="slidenum">
              <a:rPr lang="en-US" smtClean="0"/>
              <a:pPr/>
              <a:t>15</a:t>
            </a:fld>
            <a:endParaRPr lang="en-US"/>
          </a:p>
        </p:txBody>
      </p:sp>
    </p:spTree>
    <p:extLst>
      <p:ext uri="{BB962C8B-B14F-4D97-AF65-F5344CB8AC3E}">
        <p14:creationId xmlns:p14="http://schemas.microsoft.com/office/powerpoint/2010/main" val="3617273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Agents provocateurs:</a:t>
            </a:r>
            <a:r>
              <a:rPr lang="en-US" baseline="0" dirty="0" smtClean="0"/>
              <a:t> Black Panthers, Honeywell Project, Earth First!, Nation of Islam, etc.</a:t>
            </a:r>
          </a:p>
          <a:p>
            <a:r>
              <a:rPr lang="en-US" dirty="0" smtClean="0"/>
              <a:t>See </a:t>
            </a:r>
            <a:r>
              <a:rPr lang="en-US" dirty="0" err="1" smtClean="0"/>
              <a:t>Schock’s</a:t>
            </a:r>
            <a:r>
              <a:rPr lang="en-US" dirty="0" smtClean="0"/>
              <a:t> webinar:</a:t>
            </a:r>
          </a:p>
          <a:p>
            <a:r>
              <a:rPr lang="en-US" dirty="0" smtClean="0">
                <a:hlinkClick r:id="rId3"/>
              </a:rPr>
              <a:t>http://www.nonviolent-conflict.org/index.php/learning-and-resources/educational-initiatives/usip-course/icncusip-2010/1428-radical-flank-effect-webinar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16</a:t>
            </a:fld>
            <a:endParaRPr lang="en-US"/>
          </a:p>
        </p:txBody>
      </p:sp>
    </p:spTree>
    <p:extLst>
      <p:ext uri="{BB962C8B-B14F-4D97-AF65-F5344CB8AC3E}">
        <p14:creationId xmlns:p14="http://schemas.microsoft.com/office/powerpoint/2010/main" val="156787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http://hastingsnonviolence.blogspot.com/2011/01/tossing-wide-net.html</a:t>
            </a:r>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17</a:t>
            </a:fld>
            <a:endParaRPr lang="en-US"/>
          </a:p>
        </p:txBody>
      </p:sp>
    </p:spTree>
    <p:extLst>
      <p:ext uri="{BB962C8B-B14F-4D97-AF65-F5344CB8AC3E}">
        <p14:creationId xmlns:p14="http://schemas.microsoft.com/office/powerpoint/2010/main" val="3568163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Martin Luther</a:t>
            </a:r>
            <a:r>
              <a:rPr lang="en-US" baseline="0" dirty="0" smtClean="0"/>
              <a:t> King wrote in his Letter from Birmingham Jail that the purpose of direct action is to get to the negotiating table. If we seem to show we are unwilling to negotiate, we have shifted into the mode of straight power-over and we need the committed high numbers of participants prepared to essentially go on general strike if we intend to topple a ruler or end an occupation or transform a system without discussion. In his 1979 essay on ending war, Gene Sharp wrote that “negotiations are no substitute for the capacity to struggle and apply sanctions.” The problem with some who hold that position is that, unlike Sharp and MLK, they fail to understand that generating civil society power through mass recruitment and an image of sustainable sanction is how civil society gains the status to get to the negotiations and ultimately to authoritatively generate options for satisfactory resolution. Thus, as in the South African boycott case, an image of power is associated with those who are imprisoned and labeled terrorists, even though they have neither committed nor threatened violence, and those leaders are suddenly released and invited to negotiate, commensurate with their image.</a:t>
            </a:r>
            <a:endParaRPr lang="en-US" dirty="0" smtClean="0"/>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18</a:t>
            </a:fld>
            <a:endParaRPr lang="en-US"/>
          </a:p>
        </p:txBody>
      </p:sp>
    </p:spTree>
    <p:extLst>
      <p:ext uri="{BB962C8B-B14F-4D97-AF65-F5344CB8AC3E}">
        <p14:creationId xmlns:p14="http://schemas.microsoft.com/office/powerpoint/2010/main" val="197442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a:t>
            </a:r>
            <a:r>
              <a:rPr lang="en-US" dirty="0" err="1" smtClean="0"/>
              <a:t>Che</a:t>
            </a:r>
            <a:r>
              <a:rPr lang="en-US" dirty="0" smtClean="0"/>
              <a:t> Guevara triggering</a:t>
            </a:r>
            <a:r>
              <a:rPr lang="en-US" baseline="0" dirty="0" smtClean="0"/>
              <a:t> theory of revolutionary violence is largely discredited, the nonviolent analog is interesting. Occasions of repressive violence met with astonishing acts of forgiveness, for example, can trigger a shift away from violence toward dialog. This, in addition to unprecedented maintenance of nonviolent discipline in the face of violent repression, can help repair images of a movement. Arguably, for example, the combination of the </a:t>
            </a:r>
            <a:r>
              <a:rPr lang="en-US" baseline="0" dirty="0" err="1" smtClean="0"/>
              <a:t>Gazan</a:t>
            </a:r>
            <a:r>
              <a:rPr lang="en-US" baseline="0" dirty="0" smtClean="0"/>
              <a:t> doctor’s refusal to hate Israelis even after they slaughtered his daughters, combined with the nonviolent discipline maintained fairly well in the </a:t>
            </a:r>
            <a:r>
              <a:rPr lang="en-US" baseline="0" dirty="0" err="1" smtClean="0"/>
              <a:t>Budrus</a:t>
            </a:r>
            <a:r>
              <a:rPr lang="en-US" baseline="0" dirty="0" smtClean="0"/>
              <a:t> struggle, helped recreate or repair the image of Palestinian resistance.</a:t>
            </a:r>
          </a:p>
          <a:p>
            <a:endParaRPr lang="en-US" baseline="0" dirty="0" smtClean="0"/>
          </a:p>
          <a:p>
            <a:r>
              <a:rPr lang="en-US" dirty="0" smtClean="0"/>
              <a:t>http://hastingsnonviolence.blogspot.com/2011/01/forgiving-unforgivable.html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19</a:t>
            </a:fld>
            <a:endParaRPr lang="en-US"/>
          </a:p>
        </p:txBody>
      </p:sp>
    </p:spTree>
    <p:extLst>
      <p:ext uri="{BB962C8B-B14F-4D97-AF65-F5344CB8AC3E}">
        <p14:creationId xmlns:p14="http://schemas.microsoft.com/office/powerpoint/2010/main" val="2406602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Externals can enhance</a:t>
            </a:r>
            <a:r>
              <a:rPr lang="en-US" baseline="0" dirty="0" smtClean="0"/>
              <a:t> the image of the civil society organizations waging nonviolent conflict against violent repression. Amnesty International awards, Nobel Peace Prizes, and general commentary can be created and used to keep up pressure on policymakers and afford some protection to leadership.</a:t>
            </a:r>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20</a:t>
            </a:fld>
            <a:endParaRPr lang="en-US"/>
          </a:p>
        </p:txBody>
      </p:sp>
    </p:spTree>
    <p:extLst>
      <p:ext uri="{BB962C8B-B14F-4D97-AF65-F5344CB8AC3E}">
        <p14:creationId xmlns:p14="http://schemas.microsoft.com/office/powerpoint/2010/main" val="86772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References</a:t>
            </a:r>
          </a:p>
          <a:p>
            <a:pPr rtl="0"/>
            <a:r>
              <a:rPr lang="en-US" dirty="0" err="1" smtClean="0"/>
              <a:t>Schiwy</a:t>
            </a:r>
            <a:r>
              <a:rPr lang="en-US" dirty="0" smtClean="0"/>
              <a:t>, F. (2009). Digital ghosts, global capitalism and social change. </a:t>
            </a:r>
            <a:r>
              <a:rPr lang="en-US" i="1" dirty="0" smtClean="0"/>
              <a:t>Social Identities</a:t>
            </a:r>
            <a:r>
              <a:rPr lang="en-US" dirty="0" smtClean="0"/>
              <a:t>, 15(3), 313-330. doi:10.1080/13504630902899051</a:t>
            </a:r>
          </a:p>
          <a:p>
            <a:pPr rtl="0"/>
            <a:endParaRPr lang="en-US" dirty="0" smtClean="0"/>
          </a:p>
          <a:p>
            <a:pPr rtl="0"/>
            <a:r>
              <a:rPr lang="en-US" dirty="0" smtClean="0"/>
              <a:t>Photo: http://www.flickr.com/photos/carolekerbage/2474212080/</a:t>
            </a:r>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21</a:t>
            </a:fld>
            <a:endParaRPr lang="en-US"/>
          </a:p>
        </p:txBody>
      </p:sp>
    </p:spTree>
    <p:extLst>
      <p:ext uri="{BB962C8B-B14F-4D97-AF65-F5344CB8AC3E}">
        <p14:creationId xmlns:p14="http://schemas.microsoft.com/office/powerpoint/2010/main" val="189939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Cesar Chavez not only created an image of a completely nonviolent and friendly movement, he and</a:t>
            </a:r>
            <a:r>
              <a:rPr lang="en-US" baseline="0" dirty="0" smtClean="0"/>
              <a:t> Dolores Huerta enhanced that image by expanding to include workers beyond Mexican migrant workers to other Central American immigrant workers and Filipina/</a:t>
            </a:r>
            <a:r>
              <a:rPr lang="en-US" baseline="0" dirty="0" err="1" smtClean="0"/>
              <a:t>os</a:t>
            </a:r>
            <a:r>
              <a:rPr lang="en-US" baseline="0" dirty="0" smtClean="0"/>
              <a:t>, creating an inclusive identity. They created an identity of disciplined nonviolence and strategic recruitment of external support. Since they had created the first parts of that image, the external support, even from establishment figures such as Bobby Kennedy, could not be used </a:t>
            </a:r>
            <a:r>
              <a:rPr lang="en-US" baseline="0" smtClean="0"/>
              <a:t>against them.</a:t>
            </a:r>
            <a:endParaRPr lang="en-US"/>
          </a:p>
        </p:txBody>
      </p:sp>
      <p:sp>
        <p:nvSpPr>
          <p:cNvPr id="4" name="Slide Number Placeholder 3"/>
          <p:cNvSpPr>
            <a:spLocks noGrp="1"/>
          </p:cNvSpPr>
          <p:nvPr>
            <p:ph type="sldNum" sz="quarter" idx="10"/>
          </p:nvPr>
        </p:nvSpPr>
        <p:spPr/>
        <p:txBody>
          <a:bodyPr/>
          <a:lstStyle/>
          <a:p>
            <a:fld id="{C5FA368A-BEE5-4A32-96D4-9DC10F648933}" type="slidenum">
              <a:rPr lang="en-US" smtClean="0"/>
              <a:pPr/>
              <a:t>2</a:t>
            </a:fld>
            <a:endParaRPr lang="en-US"/>
          </a:p>
        </p:txBody>
      </p:sp>
    </p:spTree>
    <p:extLst>
      <p:ext uri="{BB962C8B-B14F-4D97-AF65-F5344CB8AC3E}">
        <p14:creationId xmlns:p14="http://schemas.microsoft.com/office/powerpoint/2010/main" val="386418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Expropriate positives</a:t>
            </a:r>
          </a:p>
          <a:p>
            <a:r>
              <a:rPr lang="en-US" dirty="0" smtClean="0"/>
              <a:t>What are the positive images your movement, or its predecessors, have generated? Evoke them if they can legitimately associate</a:t>
            </a:r>
            <a:r>
              <a:rPr lang="en-US" baseline="0" dirty="0" smtClean="0"/>
              <a:t> your current movement with admirable traits such as innocence and friendliness—as well as victory.</a:t>
            </a:r>
            <a:endParaRPr lang="en-US" dirty="0" smtClean="0"/>
          </a:p>
          <a:p>
            <a:endParaRPr lang="en-US" dirty="0" smtClean="0"/>
          </a:p>
          <a:p>
            <a:r>
              <a:rPr lang="en-US" dirty="0" smtClean="0"/>
              <a:t>Feature negative legacy of oppressor</a:t>
            </a:r>
          </a:p>
          <a:p>
            <a:r>
              <a:rPr lang="en-US" dirty="0" smtClean="0"/>
              <a:t>What poor practices or brutal oppression</a:t>
            </a:r>
            <a:r>
              <a:rPr lang="en-US" baseline="0" dirty="0" smtClean="0"/>
              <a:t> has your oppressor used in the past? Are there associations to current leadership or statements or policies?</a:t>
            </a:r>
            <a:endParaRPr lang="en-US" dirty="0" smtClean="0"/>
          </a:p>
          <a:p>
            <a:r>
              <a:rPr lang="en-US" dirty="0" smtClean="0"/>
              <a:t>http://hastingsnonviolence.blogspot.com/2011/01/how-many-children-will-it-take.html</a:t>
            </a:r>
          </a:p>
          <a:p>
            <a:r>
              <a:rPr lang="en-US" dirty="0" smtClean="0"/>
              <a:t>http://hastingsnonviolence.blogspot.com/2010/12/revenge-slippery-slope-to-hell.html</a:t>
            </a:r>
          </a:p>
          <a:p>
            <a:endParaRPr lang="en-US" dirty="0" smtClean="0"/>
          </a:p>
          <a:p>
            <a:r>
              <a:rPr lang="en-US" dirty="0" smtClean="0"/>
              <a:t>Do not overplay</a:t>
            </a:r>
          </a:p>
          <a:p>
            <a:r>
              <a:rPr lang="en-US" dirty="0" smtClean="0"/>
              <a:t>Steady complaints about your oppressor without a concomitant image of movement accountability may introduce compassion</a:t>
            </a:r>
            <a:r>
              <a:rPr lang="en-US" baseline="0" dirty="0" smtClean="0"/>
              <a:t> fatigue. Show alternatives that look good to many constituencies.</a:t>
            </a:r>
            <a:endParaRPr lang="en-US" dirty="0" smtClean="0"/>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22</a:t>
            </a:fld>
            <a:endParaRPr lang="en-US"/>
          </a:p>
        </p:txBody>
      </p:sp>
    </p:spTree>
    <p:extLst>
      <p:ext uri="{BB962C8B-B14F-4D97-AF65-F5344CB8AC3E}">
        <p14:creationId xmlns:p14="http://schemas.microsoft.com/office/powerpoint/2010/main" val="60640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logo is a cultural</a:t>
            </a:r>
            <a:r>
              <a:rPr lang="en-US" baseline="0" dirty="0" smtClean="0"/>
              <a:t> claim. It produces a high context over time, transmitting volumes. It is far harder to misrepresent your image when you have invented and promulgated it.</a:t>
            </a:r>
          </a:p>
          <a:p>
            <a:endParaRPr lang="en-US" baseline="0" dirty="0" smtClean="0"/>
          </a:p>
          <a:p>
            <a:r>
              <a:rPr lang="en-US" dirty="0" smtClean="0"/>
              <a:t>http://hastingsnonviolence.blogspot.com/2011/01/body-image-and-social-movements.html</a:t>
            </a:r>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24</a:t>
            </a:fld>
            <a:endParaRPr lang="en-US"/>
          </a:p>
        </p:txBody>
      </p:sp>
    </p:spTree>
    <p:extLst>
      <p:ext uri="{BB962C8B-B14F-4D97-AF65-F5344CB8AC3E}">
        <p14:creationId xmlns:p14="http://schemas.microsoft.com/office/powerpoint/2010/main" val="3448643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ELF trial</a:t>
            </a:r>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25</a:t>
            </a:fld>
            <a:endParaRPr lang="en-US"/>
          </a:p>
        </p:txBody>
      </p:sp>
    </p:spTree>
    <p:extLst>
      <p:ext uri="{BB962C8B-B14F-4D97-AF65-F5344CB8AC3E}">
        <p14:creationId xmlns:p14="http://schemas.microsoft.com/office/powerpoint/2010/main" val="3036186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these </a:t>
            </a:r>
            <a:r>
              <a:rPr lang="en-US" dirty="0" err="1" smtClean="0"/>
              <a:t>elments</a:t>
            </a:r>
            <a:r>
              <a:rPr lang="en-US" dirty="0" smtClean="0"/>
              <a:t> are used to develop inoculants against spoilers/agents provocateurs</a:t>
            </a:r>
          </a:p>
          <a:p>
            <a:endParaRPr lang="en-US" dirty="0" smtClean="0"/>
          </a:p>
          <a:p>
            <a:r>
              <a:rPr lang="en-US" dirty="0" smtClean="0"/>
              <a:t>Liaisons to police and armed forces</a:t>
            </a:r>
          </a:p>
          <a:p>
            <a:r>
              <a:rPr lang="en-US" dirty="0" smtClean="0"/>
              <a:t>From Otpur to Egypt and domestically</a:t>
            </a:r>
            <a:r>
              <a:rPr lang="en-US" baseline="0" dirty="0" smtClean="0"/>
              <a:t> in Portland, Oregon, liaisons can prevent tragedies and help stop the descent into violence. They can reassure armed agents of the state that, as long as they hang back and do not attack peaceful protesters, they themselves are not the issue. My own experience with this, for almost 30 years, is that it is always advisable.</a:t>
            </a:r>
            <a:endParaRPr lang="en-US" dirty="0" smtClean="0"/>
          </a:p>
          <a:p>
            <a:endParaRPr lang="en-US" dirty="0" smtClean="0"/>
          </a:p>
          <a:p>
            <a:r>
              <a:rPr lang="en-US" dirty="0" smtClean="0"/>
              <a:t>Liaisons to all media</a:t>
            </a:r>
          </a:p>
          <a:p>
            <a:r>
              <a:rPr lang="en-US" dirty="0" smtClean="0"/>
              <a:t>Any movement needs a media team to create and improve and defend its image, an</a:t>
            </a:r>
            <a:r>
              <a:rPr lang="en-US" baseline="0" dirty="0" smtClean="0"/>
              <a:t> image that is increasingly important and contextualized by encouraging peace journalism through gentle </a:t>
            </a:r>
            <a:r>
              <a:rPr lang="en-US" baseline="0" dirty="0" err="1" smtClean="0"/>
              <a:t>personalism</a:t>
            </a:r>
            <a:r>
              <a:rPr lang="en-US" baseline="0" dirty="0" smtClean="0"/>
              <a:t>.</a:t>
            </a:r>
            <a:endParaRPr lang="en-US" dirty="0" smtClean="0"/>
          </a:p>
          <a:p>
            <a:endParaRPr lang="en-US" dirty="0" smtClean="0"/>
          </a:p>
          <a:p>
            <a:r>
              <a:rPr lang="en-US" dirty="0" err="1" smtClean="0"/>
              <a:t>Consensed</a:t>
            </a:r>
            <a:r>
              <a:rPr lang="en-US" dirty="0" smtClean="0"/>
              <a:t> upon code of conduct</a:t>
            </a:r>
          </a:p>
          <a:p>
            <a:r>
              <a:rPr lang="en-US" dirty="0" smtClean="0"/>
              <a:t>When organizers can discuss and eventually agree on a code of conduct expected by</a:t>
            </a:r>
            <a:r>
              <a:rPr lang="en-US" baseline="0" dirty="0" smtClean="0"/>
              <a:t> all individuals in a movement, that written agreement needs to be part of all liaison packets, to police, armed forces, and all media. It is the kind of image creation and defense that can make the crucial difference when enormous pressure otherwise creates violent backlashes. It can make the cynical use of agents provocateurs far less easy, or even impossible, and it makes journalists and eventually the public far less credulous about regime lies. The change in recruitment can be dramatic when this code is known widely.</a:t>
            </a:r>
            <a:endParaRPr lang="en-US" dirty="0" smtClean="0"/>
          </a:p>
          <a:p>
            <a:endParaRPr lang="en-US" dirty="0" smtClean="0"/>
          </a:p>
          <a:p>
            <a:r>
              <a:rPr lang="en-US" dirty="0" smtClean="0"/>
              <a:t>Peace monitors</a:t>
            </a:r>
          </a:p>
          <a:p>
            <a:r>
              <a:rPr lang="en-US" dirty="0" smtClean="0"/>
              <a:t>Using</a:t>
            </a:r>
            <a:r>
              <a:rPr lang="en-US" baseline="0" dirty="0" smtClean="0"/>
              <a:t> skilled, trained peace monitors to help keep everyone on message and operating in resonance with a code of behavior is key. Many monitors make the events, the demonstrations, the challenges and the nonviolent resistance far less likely to result in bloodshed and far less vulnerable to misinterpretation by police and media. These people need de escalation skills and commitment and discipline. Small, short handouts help, explaining the organizers from many groups all agree, this is our code of behavior. Those who cannot commit to these practices should leave and not under any circumstances portray themselves as a part of the larger movement. The movement will care for them but if they violate this code, the movement reserves the right to denounce that behavior. These measures act as inoculants against the inevitable spoilers or agents provocateurs.</a:t>
            </a:r>
            <a:endParaRPr lang="en-US" dirty="0" smtClean="0"/>
          </a:p>
        </p:txBody>
      </p:sp>
      <p:sp>
        <p:nvSpPr>
          <p:cNvPr id="4" name="Slide Number Placeholder 3"/>
          <p:cNvSpPr>
            <a:spLocks noGrp="1"/>
          </p:cNvSpPr>
          <p:nvPr>
            <p:ph type="sldNum" sz="quarter" idx="10"/>
          </p:nvPr>
        </p:nvSpPr>
        <p:spPr/>
        <p:txBody>
          <a:bodyPr/>
          <a:lstStyle/>
          <a:p>
            <a:fld id="{C5FA368A-BEE5-4A32-96D4-9DC10F648933}" type="slidenum">
              <a:rPr lang="en-US" smtClean="0"/>
              <a:pPr/>
              <a:t>27</a:t>
            </a:fld>
            <a:endParaRPr lang="en-US"/>
          </a:p>
        </p:txBody>
      </p:sp>
    </p:spTree>
    <p:extLst>
      <p:ext uri="{BB962C8B-B14F-4D97-AF65-F5344CB8AC3E}">
        <p14:creationId xmlns:p14="http://schemas.microsoft.com/office/powerpoint/2010/main" val="1190365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http://hastingsnonviolence.blogspot.com/2011/01/misquoting-and-misunderstanding-king.html</a:t>
            </a:r>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28</a:t>
            </a:fld>
            <a:endParaRPr lang="en-US"/>
          </a:p>
        </p:txBody>
      </p:sp>
    </p:spTree>
    <p:extLst>
      <p:ext uri="{BB962C8B-B14F-4D97-AF65-F5344CB8AC3E}">
        <p14:creationId xmlns:p14="http://schemas.microsoft.com/office/powerpoint/2010/main" val="483133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C6C08D3-1A81-46D6-84C8-5DB52E33F541}" type="slidenum">
              <a:rPr lang="en-US" smtClean="0"/>
              <a:pPr/>
              <a:t>30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19997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BADAD7F-803E-4316-BED0-B01C40DC00FC}" type="slidenum">
              <a:rPr lang="en-US" smtClean="0"/>
              <a:pPr/>
              <a:t>31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normAutofit fontScale="25000" lnSpcReduction="20000"/>
          </a:bodyPr>
          <a:lstStyle/>
          <a:p>
            <a:pPr eaLnBrk="1" hangingPunct="1">
              <a:spcBef>
                <a:spcPct val="0"/>
              </a:spcBef>
            </a:pPr>
            <a:r>
              <a:rPr lang="en-US" b="1" dirty="0" smtClean="0"/>
              <a:t>Table 1: War and peace journalism characteristics.  Sources: Galtung (1986); Lynch &amp; </a:t>
            </a:r>
            <a:r>
              <a:rPr lang="en-US" b="1" dirty="0" err="1" smtClean="0"/>
              <a:t>McGoldrick</a:t>
            </a:r>
            <a:r>
              <a:rPr lang="en-US" b="1" dirty="0" smtClean="0"/>
              <a:t> (2005a); Lee, </a:t>
            </a:r>
            <a:r>
              <a:rPr lang="en-US" b="1" dirty="0" err="1" smtClean="0"/>
              <a:t>Maslog</a:t>
            </a:r>
            <a:r>
              <a:rPr lang="en-US" b="1" dirty="0" smtClean="0"/>
              <a:t> &amp; Kim (2006).</a:t>
            </a:r>
          </a:p>
          <a:p>
            <a:pPr eaLnBrk="1" hangingPunct="1">
              <a:spcBef>
                <a:spcPct val="0"/>
              </a:spcBef>
            </a:pPr>
            <a:endParaRPr lang="en-US" b="1" dirty="0" smtClean="0"/>
          </a:p>
          <a:p>
            <a:pPr eaLnBrk="1" hangingPunct="1">
              <a:spcBef>
                <a:spcPct val="0"/>
              </a:spcBef>
            </a:pPr>
            <a:endParaRPr lang="en-US" b="1" dirty="0" smtClean="0"/>
          </a:p>
          <a:p>
            <a:r>
              <a:rPr lang="en-US" sz="1200" b="1" kern="1200" dirty="0" smtClean="0">
                <a:solidFill>
                  <a:schemeClr val="tx1"/>
                </a:solidFill>
                <a:latin typeface="+mn-lt"/>
                <a:ea typeface="+mn-ea"/>
                <a:cs typeface="+mn-cs"/>
              </a:rPr>
              <a:t>Media/Peace Journalism</a:t>
            </a:r>
          </a:p>
          <a:p>
            <a:r>
              <a:rPr lang="en-US" sz="1200" kern="1200" dirty="0" smtClean="0">
                <a:solidFill>
                  <a:schemeClr val="tx1"/>
                </a:solidFill>
                <a:latin typeface="+mn-lt"/>
                <a:ea typeface="+mn-ea"/>
                <a:cs typeface="+mn-cs"/>
              </a:rPr>
              <a:t>In her meeting with Saddam just before the war, Ambassador April </a:t>
            </a:r>
            <a:r>
              <a:rPr lang="en-US" sz="1200" kern="1200" dirty="0" err="1" smtClean="0">
                <a:solidFill>
                  <a:schemeClr val="tx1"/>
                </a:solidFill>
                <a:latin typeface="+mn-lt"/>
                <a:ea typeface="+mn-ea"/>
                <a:cs typeface="+mn-cs"/>
              </a:rPr>
              <a:t>Glaspie</a:t>
            </a:r>
            <a:r>
              <a:rPr lang="en-US" sz="1200" kern="1200" dirty="0" smtClean="0">
                <a:solidFill>
                  <a:schemeClr val="tx1"/>
                </a:solidFill>
                <a:latin typeface="+mn-lt"/>
                <a:ea typeface="+mn-ea"/>
                <a:cs typeface="+mn-cs"/>
              </a:rPr>
              <a:t> had also pointed out to the Iraqi leader that “if the American president had control of the media, his job would be much better.” The war gave Bush an excuse to exercise such control. He and Saddam were in total agreement on the subject of censorship, and the press, for the most part, trailed along like proper spaniels (Ridgeway, 1991, p. 238).</a:t>
            </a:r>
          </a:p>
          <a:p>
            <a:r>
              <a:rPr lang="en-US" sz="1200" kern="1200" dirty="0" smtClean="0">
                <a:solidFill>
                  <a:schemeClr val="tx1"/>
                </a:solidFill>
                <a:latin typeface="+mn-lt"/>
                <a:ea typeface="+mn-ea"/>
                <a:cs typeface="+mn-cs"/>
              </a:rPr>
              <a:t>This section describes the literature that goes to the ideas of media types, relationship to war and peace, and the availability of media types to </a:t>
            </a:r>
            <a:r>
              <a:rPr lang="en-US" sz="1200" kern="1200" dirty="0" err="1" smtClean="0">
                <a:solidFill>
                  <a:schemeClr val="tx1"/>
                </a:solidFill>
                <a:latin typeface="+mn-lt"/>
                <a:ea typeface="+mn-ea"/>
                <a:cs typeface="+mn-cs"/>
              </a:rPr>
              <a:t>counternarratives</a:t>
            </a:r>
            <a:r>
              <a:rPr lang="en-US" sz="1200" kern="1200" dirty="0" smtClean="0">
                <a:solidFill>
                  <a:schemeClr val="tx1"/>
                </a:solidFill>
                <a:latin typeface="+mn-lt"/>
                <a:ea typeface="+mn-ea"/>
                <a:cs typeface="+mn-cs"/>
              </a:rPr>
              <a:t>. Galtung (2002b) and </a:t>
            </a:r>
            <a:r>
              <a:rPr lang="en-US" sz="1200" kern="1200" dirty="0" err="1" smtClean="0">
                <a:solidFill>
                  <a:schemeClr val="tx1"/>
                </a:solidFill>
                <a:latin typeface="+mn-lt"/>
                <a:ea typeface="+mn-ea"/>
                <a:cs typeface="+mn-cs"/>
              </a:rPr>
              <a:t>Freire</a:t>
            </a:r>
            <a:r>
              <a:rPr lang="en-US" sz="1200" kern="1200" dirty="0" smtClean="0">
                <a:solidFill>
                  <a:schemeClr val="tx1"/>
                </a:solidFill>
                <a:latin typeface="+mn-lt"/>
                <a:ea typeface="+mn-ea"/>
                <a:cs typeface="+mn-cs"/>
              </a:rPr>
              <a:t> (2000) both challenge intellectuals to engage in liberating civil society. Lynch and </a:t>
            </a:r>
            <a:r>
              <a:rPr lang="en-US" sz="1200" kern="1200" dirty="0" err="1" smtClean="0">
                <a:solidFill>
                  <a:schemeClr val="tx1"/>
                </a:solidFill>
                <a:latin typeface="+mn-lt"/>
                <a:ea typeface="+mn-ea"/>
                <a:cs typeface="+mn-cs"/>
              </a:rPr>
              <a:t>McGoldrick</a:t>
            </a:r>
            <a:r>
              <a:rPr lang="en-US" sz="1200" kern="1200" dirty="0" smtClean="0">
                <a:solidFill>
                  <a:schemeClr val="tx1"/>
                </a:solidFill>
                <a:latin typeface="+mn-lt"/>
                <a:ea typeface="+mn-ea"/>
                <a:cs typeface="+mn-cs"/>
              </a:rPr>
              <a:t> (2005a) want the field of journalism to meet those intellectuals halfway, asserting that, “If journalism is to be reliable, accurate and useful, therefore, it has to join the long list of endeavors to develop a critical self-awareness” (p. </a:t>
            </a:r>
            <a:r>
              <a:rPr lang="en-US" sz="1200" i="1" kern="1200" dirty="0" smtClean="0">
                <a:solidFill>
                  <a:schemeClr val="tx1"/>
                </a:solidFill>
                <a:latin typeface="+mn-lt"/>
                <a:ea typeface="+mn-ea"/>
                <a:cs typeface="+mn-cs"/>
              </a:rPr>
              <a:t>xvi</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Mainstream media can be a driver to war or peace, reporters and editors even taking on the role of mediator to attempt to achieve peace, as did John </a:t>
            </a:r>
            <a:r>
              <a:rPr lang="en-US" sz="1200" kern="1200" dirty="0" err="1" smtClean="0">
                <a:solidFill>
                  <a:schemeClr val="tx1"/>
                </a:solidFill>
                <a:latin typeface="+mn-lt"/>
                <a:ea typeface="+mn-ea"/>
                <a:cs typeface="+mn-cs"/>
              </a:rPr>
              <a:t>Scali</a:t>
            </a:r>
            <a:r>
              <a:rPr lang="en-US" sz="1200" kern="1200" dirty="0" smtClean="0">
                <a:solidFill>
                  <a:schemeClr val="tx1"/>
                </a:solidFill>
                <a:latin typeface="+mn-lt"/>
                <a:ea typeface="+mn-ea"/>
                <a:cs typeface="+mn-cs"/>
              </a:rPr>
              <a:t> in 1962 during the Cuban missile crisis, Walter Cronkite in 1977 between Sadat and Begin, Patrick Seale in 2000 to break Syria-Israel deadlock, and Anna </a:t>
            </a:r>
            <a:r>
              <a:rPr lang="en-US" sz="1200" kern="1200" dirty="0" err="1" smtClean="0">
                <a:solidFill>
                  <a:schemeClr val="tx1"/>
                </a:solidFill>
                <a:latin typeface="+mn-lt"/>
                <a:ea typeface="+mn-ea"/>
                <a:cs typeface="+mn-cs"/>
              </a:rPr>
              <a:t>Politkovskaya</a:t>
            </a:r>
            <a:r>
              <a:rPr lang="en-US" sz="1200" kern="1200" dirty="0" smtClean="0">
                <a:solidFill>
                  <a:schemeClr val="tx1"/>
                </a:solidFill>
                <a:latin typeface="+mn-lt"/>
                <a:ea typeface="+mn-ea"/>
                <a:cs typeface="+mn-cs"/>
              </a:rPr>
              <a:t> in 2002, as she attempted to help facilitate and mediate between Russia and Chechens in the Moscow Theater hostage crisis (Gilboa, 2009, p. 463). Some scholars assert there is no more vital consideration than media to those who wish to promote war or peace (</a:t>
            </a:r>
            <a:r>
              <a:rPr lang="en-US" sz="1200" kern="1200" dirty="0" err="1" smtClean="0">
                <a:solidFill>
                  <a:schemeClr val="tx1"/>
                </a:solidFill>
                <a:latin typeface="+mn-lt"/>
                <a:ea typeface="+mn-ea"/>
                <a:cs typeface="+mn-cs"/>
              </a:rPr>
              <a:t>Cortright</a:t>
            </a:r>
            <a:r>
              <a:rPr lang="en-US" sz="1200" kern="1200" dirty="0" smtClean="0">
                <a:solidFill>
                  <a:schemeClr val="tx1"/>
                </a:solidFill>
                <a:latin typeface="+mn-lt"/>
                <a:ea typeface="+mn-ea"/>
                <a:cs typeface="+mn-cs"/>
              </a:rPr>
              <a:t>, 2006; Herman &amp; Chomsky, 1988; Lynch, 2008). Hammond (2000) wonders what to make of the U.S. mainstream media focusing repeatedly in late 2002 and early 2003 on Saddam Hussein’s 1988 attacks on Kurds after that same media had ignored, misreported and minimized that news when it happened. “Consensus in Washington means criticism is marginalized in the media” (p. 849). This problem of ‘politics stops at the water’s edge’—that is, foreign policy is bipartisan—is not merely a political problem; it is echoed in the media, which then make “no independent contribution” (</a:t>
            </a:r>
            <a:r>
              <a:rPr lang="en-US" sz="1200" kern="1200" dirty="0" err="1" smtClean="0">
                <a:solidFill>
                  <a:schemeClr val="tx1"/>
                </a:solidFill>
                <a:latin typeface="+mn-lt"/>
                <a:ea typeface="+mn-ea"/>
                <a:cs typeface="+mn-cs"/>
              </a:rPr>
              <a:t>Mermin</a:t>
            </a:r>
            <a:r>
              <a:rPr lang="en-US" sz="1200" kern="1200" dirty="0" smtClean="0">
                <a:solidFill>
                  <a:schemeClr val="tx1"/>
                </a:solidFill>
                <a:latin typeface="+mn-lt"/>
                <a:ea typeface="+mn-ea"/>
                <a:cs typeface="+mn-cs"/>
              </a:rPr>
              <a:t>, 1999, p. 143). While this may be accurate in the U.S. mainstream media, it is also evident in media from elsewhere. So, for example, Mass Communications scholars </a:t>
            </a:r>
            <a:r>
              <a:rPr lang="en-US" sz="1200" kern="1200" dirty="0" err="1" smtClean="0">
                <a:solidFill>
                  <a:schemeClr val="tx1"/>
                </a:solidFill>
                <a:latin typeface="+mn-lt"/>
                <a:ea typeface="+mn-ea"/>
                <a:cs typeface="+mn-cs"/>
              </a:rPr>
              <a:t>Seow</a:t>
            </a:r>
            <a:r>
              <a:rPr lang="en-US" sz="1200" kern="1200" dirty="0" smtClean="0">
                <a:solidFill>
                  <a:schemeClr val="tx1"/>
                </a:solidFill>
                <a:latin typeface="+mn-lt"/>
                <a:ea typeface="+mn-ea"/>
                <a:cs typeface="+mn-cs"/>
              </a:rPr>
              <a:t> Ting, Crispin C. </a:t>
            </a:r>
            <a:r>
              <a:rPr lang="en-US" sz="1200" kern="1200" dirty="0" err="1" smtClean="0">
                <a:solidFill>
                  <a:schemeClr val="tx1"/>
                </a:solidFill>
                <a:latin typeface="+mn-lt"/>
                <a:ea typeface="+mn-ea"/>
                <a:cs typeface="+mn-cs"/>
              </a:rPr>
              <a:t>Maslog</a:t>
            </a:r>
            <a:r>
              <a:rPr lang="en-US" sz="1200" kern="1200" dirty="0" smtClean="0">
                <a:solidFill>
                  <a:schemeClr val="tx1"/>
                </a:solidFill>
                <a:latin typeface="+mn-lt"/>
                <a:ea typeface="+mn-ea"/>
                <a:cs typeface="+mn-cs"/>
              </a:rPr>
              <a:t> and Hun </a:t>
            </a:r>
            <a:r>
              <a:rPr lang="en-US" sz="1200" kern="1200" dirty="0" err="1" smtClean="0">
                <a:solidFill>
                  <a:schemeClr val="tx1"/>
                </a:solidFill>
                <a:latin typeface="+mn-lt"/>
                <a:ea typeface="+mn-ea"/>
                <a:cs typeface="+mn-cs"/>
              </a:rPr>
              <a:t>Shik</a:t>
            </a:r>
            <a:r>
              <a:rPr lang="en-US" sz="1200" kern="1200" dirty="0" smtClean="0">
                <a:solidFill>
                  <a:schemeClr val="tx1"/>
                </a:solidFill>
                <a:latin typeface="+mn-lt"/>
                <a:ea typeface="+mn-ea"/>
                <a:cs typeface="+mn-cs"/>
              </a:rPr>
              <a:t> Kim (2006) studied 1,558 stories on the Iraq War and various Asian conflicts in eight English-language Asian dailies and found that the unpopular U.S. invasion of Iraq used peace journalism frames originally conceived of by Johan Galtung (1986), but that more local conflicts (shooting wars over Kashmir, Sri Lanka, the Philippines and Indonesia) used war journalism framing. War journalism may tend toward inaccuracy as it favors dichotomizing language along with a lack of historical perspective outside elite interests or skewed assignment of blame (Lynch, 2008; Lynch &amp; </a:t>
            </a:r>
            <a:r>
              <a:rPr lang="en-US" sz="1200" kern="1200" dirty="0" err="1" smtClean="0">
                <a:solidFill>
                  <a:schemeClr val="tx1"/>
                </a:solidFill>
                <a:latin typeface="+mn-lt"/>
                <a:ea typeface="+mn-ea"/>
                <a:cs typeface="+mn-cs"/>
              </a:rPr>
              <a:t>McGoldrick</a:t>
            </a:r>
            <a:r>
              <a:rPr lang="en-US" sz="1200" kern="1200" dirty="0" smtClean="0">
                <a:solidFill>
                  <a:schemeClr val="tx1"/>
                </a:solidFill>
                <a:latin typeface="+mn-lt"/>
                <a:ea typeface="+mn-ea"/>
                <a:cs typeface="+mn-cs"/>
              </a:rPr>
              <a:t>, 2005a). </a:t>
            </a:r>
            <a:r>
              <a:rPr lang="en-US" sz="1200" kern="1200" dirty="0" err="1" smtClean="0">
                <a:solidFill>
                  <a:schemeClr val="tx1"/>
                </a:solidFill>
                <a:latin typeface="+mn-lt"/>
                <a:ea typeface="+mn-ea"/>
                <a:cs typeface="+mn-cs"/>
              </a:rPr>
              <a:t>Majid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Tehranian</a:t>
            </a:r>
            <a:r>
              <a:rPr lang="en-US" sz="1200" kern="1200" dirty="0" smtClean="0">
                <a:solidFill>
                  <a:schemeClr val="tx1"/>
                </a:solidFill>
                <a:latin typeface="+mn-lt"/>
                <a:ea typeface="+mn-ea"/>
                <a:cs typeface="+mn-cs"/>
              </a:rPr>
              <a:t> (2002) concurs and claims peace journalism is simply good ethical journalism. Following Galtung (1986), Table 2 summarizes the characteristics of war journalism and peace journalism.</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Is mainstream media accurate? Does it lead to an informed electorate? “Mark Twain said, ‘a man who does not read a newspaper is uninformed. A man who does is misinformed’” (Lynch &amp; </a:t>
            </a:r>
            <a:r>
              <a:rPr lang="en-US" sz="1200" kern="1200" dirty="0" err="1" smtClean="0">
                <a:solidFill>
                  <a:schemeClr val="tx1"/>
                </a:solidFill>
                <a:latin typeface="+mn-lt"/>
                <a:ea typeface="+mn-ea"/>
                <a:cs typeface="+mn-cs"/>
              </a:rPr>
              <a:t>McGoldrick</a:t>
            </a:r>
            <a:r>
              <a:rPr lang="en-US" sz="1200" kern="1200" dirty="0" smtClean="0">
                <a:solidFill>
                  <a:schemeClr val="tx1"/>
                </a:solidFill>
                <a:latin typeface="+mn-lt"/>
                <a:ea typeface="+mn-ea"/>
                <a:cs typeface="+mn-cs"/>
              </a:rPr>
              <a:t>, 2005b). Consuming media is often a recipe for becoming increasingly ill-informed rather than more informed about many conflicts (Herman &amp; Chomsky, 1988; Schechter, 1999). This is especially true if mass media parrots administration claims rather than engaging in investigative journalism, as we learned with the Bush administration falsehoods about weapons of mass destruction used to justify the invasion of Iraq (Warrick, 2006). </a:t>
            </a:r>
          </a:p>
          <a:p>
            <a:r>
              <a:rPr lang="en-US" sz="1200" kern="1200" dirty="0" smtClean="0">
                <a:solidFill>
                  <a:schemeClr val="tx1"/>
                </a:solidFill>
                <a:latin typeface="+mn-lt"/>
                <a:ea typeface="+mn-ea"/>
                <a:cs typeface="+mn-cs"/>
              </a:rPr>
              <a:t>People will often believe the sources that seem to propose the course of action or policy that will satisfy their needs as posited by Maslow’s hierarchy most accurately (Treadwell &amp; Treadwell, 2005). If the only credible promise to secure basic physiological or safety needs comes from a call to arms, that call will be most persuasive. If all credible alternatives are kept out of mainstream media, war can appear to be the only reasonable option. Since mainstream media ownership is becoming more concentrated in fewer corporate owners (six now dominate mainstream media), the appearance of consensus can be manufactured (Croteau &amp; Hoynes, 2003; Herman &amp; Chomsky, 1988). This is made even easier in the U.S. by a confluence of two more factors. One is increasing ability to niche market to particular demographic sectors and the other is that “86 percent of adults get news from television ‘frequently’ (at least a few times a week), while only 7.6 percent never use television as a news source” (Corporation for National and Community Service, 2010, p. 6). </a:t>
            </a:r>
          </a:p>
          <a:p>
            <a:r>
              <a:rPr lang="en-US" sz="1200" kern="1200" dirty="0" smtClean="0">
                <a:solidFill>
                  <a:schemeClr val="tx1"/>
                </a:solidFill>
                <a:latin typeface="+mn-lt"/>
                <a:ea typeface="+mn-ea"/>
                <a:cs typeface="+mn-cs"/>
              </a:rPr>
              <a:t>There are patterns of official rationales for war, often parroted by mainstream media, that indicate war propaganda, and propaganda is not limited to media conduct during war; it can create a political climate that will permit an otherwise unwanted war (</a:t>
            </a:r>
            <a:r>
              <a:rPr lang="en-US" sz="1200" kern="1200" dirty="0" err="1" smtClean="0">
                <a:solidFill>
                  <a:schemeClr val="tx1"/>
                </a:solidFill>
                <a:latin typeface="+mn-lt"/>
                <a:ea typeface="+mn-ea"/>
                <a:cs typeface="+mn-cs"/>
              </a:rPr>
              <a:t>Carruthers</a:t>
            </a:r>
            <a:r>
              <a:rPr lang="en-US" sz="1200" kern="1200" dirty="0" smtClean="0">
                <a:solidFill>
                  <a:schemeClr val="tx1"/>
                </a:solidFill>
                <a:latin typeface="+mn-lt"/>
                <a:ea typeface="+mn-ea"/>
                <a:cs typeface="+mn-cs"/>
              </a:rPr>
              <a:t>, 2000; </a:t>
            </a:r>
            <a:r>
              <a:rPr lang="en-US" sz="1200" kern="1200" dirty="0" err="1" smtClean="0">
                <a:solidFill>
                  <a:schemeClr val="tx1"/>
                </a:solidFill>
                <a:latin typeface="+mn-lt"/>
                <a:ea typeface="+mn-ea"/>
                <a:cs typeface="+mn-cs"/>
              </a:rPr>
              <a:t>Gan</a:t>
            </a:r>
            <a:r>
              <a:rPr lang="en-US" sz="1200" kern="1200" dirty="0" smtClean="0">
                <a:solidFill>
                  <a:schemeClr val="tx1"/>
                </a:solidFill>
                <a:latin typeface="+mn-lt"/>
                <a:ea typeface="+mn-ea"/>
                <a:cs typeface="+mn-cs"/>
              </a:rPr>
              <a:t>, 2005; Herman &amp; Chomsky, 1988; </a:t>
            </a:r>
            <a:r>
              <a:rPr lang="en-US" sz="1200" kern="1200" dirty="0" err="1" smtClean="0">
                <a:solidFill>
                  <a:schemeClr val="tx1"/>
                </a:solidFill>
                <a:latin typeface="+mn-lt"/>
                <a:ea typeface="+mn-ea"/>
                <a:cs typeface="+mn-cs"/>
              </a:rPr>
              <a:t>Seib</a:t>
            </a:r>
            <a:r>
              <a:rPr lang="en-US" sz="1200" kern="1200" dirty="0" smtClean="0">
                <a:solidFill>
                  <a:schemeClr val="tx1"/>
                </a:solidFill>
                <a:latin typeface="+mn-lt"/>
                <a:ea typeface="+mn-ea"/>
                <a:cs typeface="+mn-cs"/>
              </a:rPr>
              <a:t>, 2004). This is illegal. “War propaganda is prohibited by Article 20 of the UN’s International Covenant on Civil and Political Rights (ICCPR), ratified by over 150 countries” (</a:t>
            </a:r>
            <a:r>
              <a:rPr lang="en-US" sz="1200" kern="1200" dirty="0" err="1" smtClean="0">
                <a:solidFill>
                  <a:schemeClr val="tx1"/>
                </a:solidFill>
                <a:latin typeface="+mn-lt"/>
                <a:ea typeface="+mn-ea"/>
                <a:cs typeface="+mn-cs"/>
              </a:rPr>
              <a:t>Harrop</a:t>
            </a:r>
            <a:r>
              <a:rPr lang="en-US" sz="1200" kern="1200" dirty="0" smtClean="0">
                <a:solidFill>
                  <a:schemeClr val="tx1"/>
                </a:solidFill>
                <a:latin typeface="+mn-lt"/>
                <a:ea typeface="+mn-ea"/>
                <a:cs typeface="+mn-cs"/>
              </a:rPr>
              <a:t>, 2004, p. 311). The received wisdom from this war propaganda not only tends to make citizens support war but to also regard critics of the war as naive at best and often as traitors who side with an evil enemy. Indeed, the propaganda has a self-fueling capacity in many cases not only toward war but toward all the normal concomitants of war, e.g., loss of civil liberties for citizens and non-citizens alike. During war, the presumption of innocence can transmogrify into presumption of guilt, as we saw with those locked up at Guantanamo, Abu </a:t>
            </a:r>
            <a:r>
              <a:rPr lang="en-US" sz="1200" kern="1200" dirty="0" err="1" smtClean="0">
                <a:solidFill>
                  <a:schemeClr val="tx1"/>
                </a:solidFill>
                <a:latin typeface="+mn-lt"/>
                <a:ea typeface="+mn-ea"/>
                <a:cs typeface="+mn-cs"/>
              </a:rPr>
              <a:t>Ghraib</a:t>
            </a:r>
            <a:r>
              <a:rPr lang="en-US" sz="1200" kern="1200" dirty="0" smtClean="0">
                <a:solidFill>
                  <a:schemeClr val="tx1"/>
                </a:solidFill>
                <a:latin typeface="+mn-lt"/>
                <a:ea typeface="+mn-ea"/>
                <a:cs typeface="+mn-cs"/>
              </a:rPr>
              <a:t> and elsewhere, the vast majority of whom never had a trial; George W. Bush labeled them ‘bad people’ and ‘evil doers’ with virtually no challenge from mainstream American media for several years. In other nations—even in the largest U.S. ally country, Britain—media reaction was much less monolithic, much more partisan or left-right (</a:t>
            </a:r>
            <a:r>
              <a:rPr lang="en-US" sz="1200" kern="1200" dirty="0" err="1" smtClean="0">
                <a:solidFill>
                  <a:schemeClr val="tx1"/>
                </a:solidFill>
                <a:latin typeface="+mn-lt"/>
                <a:ea typeface="+mn-ea"/>
                <a:cs typeface="+mn-cs"/>
              </a:rPr>
              <a:t>Tumber</a:t>
            </a:r>
            <a:r>
              <a:rPr lang="en-US" sz="1200" kern="1200" dirty="0" smtClean="0">
                <a:solidFill>
                  <a:schemeClr val="tx1"/>
                </a:solidFill>
                <a:latin typeface="+mn-lt"/>
                <a:ea typeface="+mn-ea"/>
                <a:cs typeface="+mn-cs"/>
              </a:rPr>
              <a:t> &amp; Palmer, 2004). In the U.S., mainstream media only varied in how vigorously they agreed that Iraq should be invaded, especially following Colin Powell’s UN speech (McChesney, 2004). And mainstream media only became truly interested in any level of challenge to the Executive branch falsehoods about WMD or al-Qa’ida connections to Saddam Hussein after the George Bush </a:t>
            </a:r>
            <a:r>
              <a:rPr lang="en-US" sz="1200" i="1" kern="1200" dirty="0" smtClean="0">
                <a:solidFill>
                  <a:schemeClr val="tx1"/>
                </a:solidFill>
                <a:latin typeface="+mn-lt"/>
                <a:ea typeface="+mn-ea"/>
                <a:cs typeface="+mn-cs"/>
              </a:rPr>
              <a:t>Top Gun </a:t>
            </a:r>
            <a:r>
              <a:rPr lang="en-US" sz="1200" kern="1200" dirty="0" smtClean="0">
                <a:solidFill>
                  <a:schemeClr val="tx1"/>
                </a:solidFill>
                <a:latin typeface="+mn-lt"/>
                <a:ea typeface="+mn-ea"/>
                <a:cs typeface="+mn-cs"/>
              </a:rPr>
              <a:t>flight to an aircraft carrier to declare that the Iraq mission was accomplished, to announce “the end of major hostilities” (</a:t>
            </a:r>
            <a:r>
              <a:rPr lang="en-US" sz="1200" kern="1200" dirty="0" err="1" smtClean="0">
                <a:solidFill>
                  <a:schemeClr val="tx1"/>
                </a:solidFill>
                <a:latin typeface="+mn-lt"/>
                <a:ea typeface="+mn-ea"/>
                <a:cs typeface="+mn-cs"/>
              </a:rPr>
              <a:t>Seib</a:t>
            </a:r>
            <a:r>
              <a:rPr lang="en-US" sz="1200" kern="1200" dirty="0" smtClean="0">
                <a:solidFill>
                  <a:schemeClr val="tx1"/>
                </a:solidFill>
                <a:latin typeface="+mn-lt"/>
                <a:ea typeface="+mn-ea"/>
                <a:cs typeface="+mn-cs"/>
              </a:rPr>
              <a:t>, 2004, p. 139). Parsing out culpability for this massive failure is delicate and necessary. </a:t>
            </a:r>
          </a:p>
          <a:p>
            <a:r>
              <a:rPr lang="en-US" sz="1200" kern="1200" dirty="0" smtClean="0">
                <a:solidFill>
                  <a:schemeClr val="tx1"/>
                </a:solidFill>
                <a:latin typeface="+mn-lt"/>
                <a:ea typeface="+mn-ea"/>
                <a:cs typeface="+mn-cs"/>
              </a:rPr>
              <a:t>What accretion of “evidence” can finally lead to an acceptance by the American citizenry of war? From Lynch and </a:t>
            </a:r>
            <a:r>
              <a:rPr lang="en-US" sz="1200" kern="1200" dirty="0" err="1" smtClean="0">
                <a:solidFill>
                  <a:schemeClr val="tx1"/>
                </a:solidFill>
                <a:latin typeface="+mn-lt"/>
                <a:ea typeface="+mn-ea"/>
                <a:cs typeface="+mn-cs"/>
              </a:rPr>
              <a:t>McGoldrick</a:t>
            </a:r>
            <a:r>
              <a:rPr lang="en-US" sz="1200" kern="1200" dirty="0" smtClean="0">
                <a:solidFill>
                  <a:schemeClr val="tx1"/>
                </a:solidFill>
                <a:latin typeface="+mn-lt"/>
                <a:ea typeface="+mn-ea"/>
                <a:cs typeface="+mn-cs"/>
              </a:rPr>
              <a:t> (2005a):</a:t>
            </a:r>
          </a:p>
          <a:p>
            <a:r>
              <a:rPr lang="en-US" sz="1200" kern="1200" dirty="0" smtClean="0">
                <a:solidFill>
                  <a:schemeClr val="tx1"/>
                </a:solidFill>
                <a:latin typeface="+mn-lt"/>
                <a:ea typeface="+mn-ea"/>
                <a:cs typeface="+mn-cs"/>
              </a:rPr>
              <a:t>Six ‘screens’ that need to be passed before the public will condone the US use of force: </a:t>
            </a:r>
          </a:p>
          <a:p>
            <a:pPr lvl="1"/>
            <a:r>
              <a:rPr lang="en-US" sz="1200" kern="1200" dirty="0" smtClean="0">
                <a:solidFill>
                  <a:schemeClr val="tx1"/>
                </a:solidFill>
                <a:latin typeface="+mn-lt"/>
                <a:ea typeface="+mn-ea"/>
                <a:cs typeface="+mn-cs"/>
              </a:rPr>
              <a:t>rogue leaders</a:t>
            </a:r>
          </a:p>
          <a:p>
            <a:pPr lvl="1"/>
            <a:r>
              <a:rPr lang="en-US" sz="1200" kern="1200" dirty="0" smtClean="0">
                <a:solidFill>
                  <a:schemeClr val="tx1"/>
                </a:solidFill>
                <a:latin typeface="+mn-lt"/>
                <a:ea typeface="+mn-ea"/>
                <a:cs typeface="+mn-cs"/>
              </a:rPr>
              <a:t>evidence tying them to heinous crimes</a:t>
            </a:r>
          </a:p>
          <a:p>
            <a:pPr lvl="1"/>
            <a:r>
              <a:rPr lang="en-US" sz="1200" kern="1200" dirty="0" smtClean="0">
                <a:solidFill>
                  <a:schemeClr val="tx1"/>
                </a:solidFill>
                <a:latin typeface="+mn-lt"/>
                <a:ea typeface="+mn-ea"/>
                <a:cs typeface="+mn-cs"/>
              </a:rPr>
              <a:t>non-military means exhausted</a:t>
            </a:r>
          </a:p>
          <a:p>
            <a:pPr lvl="1"/>
            <a:r>
              <a:rPr lang="en-US" sz="1200" kern="1200" dirty="0" smtClean="0">
                <a:solidFill>
                  <a:schemeClr val="tx1"/>
                </a:solidFill>
                <a:latin typeface="+mn-lt"/>
                <a:ea typeface="+mn-ea"/>
                <a:cs typeface="+mn-cs"/>
              </a:rPr>
              <a:t>military allies (to share the risk and cost)</a:t>
            </a:r>
          </a:p>
          <a:p>
            <a:pPr lvl="1"/>
            <a:r>
              <a:rPr lang="en-US" sz="1200" kern="1200" dirty="0" smtClean="0">
                <a:solidFill>
                  <a:schemeClr val="tx1"/>
                </a:solidFill>
                <a:latin typeface="+mn-lt"/>
                <a:ea typeface="+mn-ea"/>
                <a:cs typeface="+mn-cs"/>
              </a:rPr>
              <a:t>a visionary objective (e.g. turn an enemy into an ally or bring long-term peace to a region)</a:t>
            </a:r>
          </a:p>
          <a:p>
            <a:pPr lvl="1"/>
            <a:r>
              <a:rPr lang="en-US" sz="1200" kern="1200" dirty="0" smtClean="0">
                <a:solidFill>
                  <a:schemeClr val="tx1"/>
                </a:solidFill>
                <a:latin typeface="+mn-lt"/>
                <a:ea typeface="+mn-ea"/>
                <a:cs typeface="+mn-cs"/>
              </a:rPr>
              <a:t>early non-military intervention (p. 97).</a:t>
            </a:r>
          </a:p>
          <a:p>
            <a:r>
              <a:rPr lang="en-US" sz="1200" kern="1200" dirty="0" smtClean="0">
                <a:solidFill>
                  <a:schemeClr val="tx1"/>
                </a:solidFill>
                <a:latin typeface="+mn-lt"/>
                <a:ea typeface="+mn-ea"/>
                <a:cs typeface="+mn-cs"/>
              </a:rPr>
              <a:t>Constructing rationales to help bring the drumbeat for war through all these filters is not easy and leaves a trail. The Pentagon, elected officials, and challenger groups will naturally contest control of the discourse and the frames in any consideration of war or the threat of war. The Pentagon devotes enormous resources to this and its history and evolution of methods of dominating the discourse are complex (Hess &amp; Kalb, 2003). Methods have included censorship, hostility to independent media, planted stories by secretly paid journalists, information control, disinformation (lies) dissemination, access bias, press pooling, embedded reporters and other means (Jamieson, &amp; Waldman, 2003; </a:t>
            </a:r>
            <a:r>
              <a:rPr lang="en-US" sz="1200" kern="1200" dirty="0" err="1" smtClean="0">
                <a:solidFill>
                  <a:schemeClr val="tx1"/>
                </a:solidFill>
                <a:latin typeface="+mn-lt"/>
                <a:ea typeface="+mn-ea"/>
                <a:cs typeface="+mn-cs"/>
              </a:rPr>
              <a:t>Stauber</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Rampton</a:t>
            </a:r>
            <a:r>
              <a:rPr lang="en-US" sz="1200" kern="1200" dirty="0" smtClean="0">
                <a:solidFill>
                  <a:schemeClr val="tx1"/>
                </a:solidFill>
                <a:latin typeface="+mn-lt"/>
                <a:ea typeface="+mn-ea"/>
                <a:cs typeface="+mn-cs"/>
              </a:rPr>
              <a:t>, 1995). The military is constantly evolving and learning how to manage public perception, hiring experts to analyze and evaluate, such as the 2004 Rand report, </a:t>
            </a:r>
            <a:r>
              <a:rPr lang="en-US" sz="1200" i="1" kern="1200" dirty="0" smtClean="0">
                <a:solidFill>
                  <a:schemeClr val="tx1"/>
                </a:solidFill>
                <a:latin typeface="+mn-lt"/>
                <a:ea typeface="+mn-ea"/>
                <a:cs typeface="+mn-cs"/>
              </a:rPr>
              <a:t>Reporters on the battlefield: The embedded press system in historical context </a:t>
            </a:r>
            <a:r>
              <a:rPr lang="en-US" sz="1200" kern="1200" dirty="0" smtClean="0">
                <a:solidFill>
                  <a:schemeClr val="tx1"/>
                </a:solidFill>
                <a:latin typeface="+mn-lt"/>
                <a:ea typeface="+mn-ea"/>
                <a:cs typeface="+mn-cs"/>
              </a:rPr>
              <a:t>(Paul &amp; Kim). While the authors are positive about the benefits of the embed system to the military and public perception, they warn that the discourse about objectivity cannot be easily dismissed, and indeed liken the fawning reportage that embeds frequently produce to the so-called ‘Stockholm Syndrome’, in which the hostages fall in love with their captors and parrot their message (p. 112). Reporters who accept protection from a military will rarely adopt a neutral, critical, or oppositional viewpoint about the war or the military in question (</a:t>
            </a:r>
            <a:r>
              <a:rPr lang="en-US" sz="1200" kern="1200" dirty="0" err="1" smtClean="0">
                <a:solidFill>
                  <a:schemeClr val="tx1"/>
                </a:solidFill>
                <a:latin typeface="+mn-lt"/>
                <a:ea typeface="+mn-ea"/>
                <a:cs typeface="+mn-cs"/>
              </a:rPr>
              <a:t>Thussu</a:t>
            </a:r>
            <a:r>
              <a:rPr lang="en-US" sz="1200" kern="1200" dirty="0" smtClean="0">
                <a:solidFill>
                  <a:schemeClr val="tx1"/>
                </a:solidFill>
                <a:latin typeface="+mn-lt"/>
                <a:ea typeface="+mn-ea"/>
                <a:cs typeface="+mn-cs"/>
              </a:rPr>
              <a:t> &amp; Freedman, 2003). Indeed, if they do, they will likely find themselves ejected from the embed system (Tyson, 2009).</a:t>
            </a:r>
          </a:p>
          <a:p>
            <a:r>
              <a:rPr lang="en-US" sz="1200" kern="1200" dirty="0" smtClean="0">
                <a:solidFill>
                  <a:schemeClr val="tx1"/>
                </a:solidFill>
                <a:latin typeface="+mn-lt"/>
                <a:ea typeface="+mn-ea"/>
                <a:cs typeface="+mn-cs"/>
              </a:rPr>
              <a:t>Part of the problem is the social psychology of the U.S. culture’s relationship to war and war mythology, generated in part by the nation’s identity enshrined in both the American Revolution and World War II, making all wars in which the U.S. fights an extension of those wars at a visceral level, and all U.S. members of the armed forces nearly holy warrior patriots, motivated by altruism and a rugged individual resolve to defeat evil. This is reflected, in part, in war stories, treated journalistically from an embedded and uncritical stance, as opposed to the kind of ethical objective journalism required to elicit the stories of war that can reveal how hurtful it really is.</a:t>
            </a:r>
          </a:p>
          <a:p>
            <a:r>
              <a:rPr lang="en-US" sz="1200" kern="1200" dirty="0" smtClean="0">
                <a:solidFill>
                  <a:schemeClr val="tx1"/>
                </a:solidFill>
                <a:latin typeface="+mn-lt"/>
                <a:ea typeface="+mn-ea"/>
                <a:cs typeface="+mn-cs"/>
              </a:rPr>
              <a:t>William B. Brown is a Sociologist at Western Oregon University who studies the power of personal stories in the context of his discipline. Noting the war-promoting tendency of some stories and the peace-promoting aspects of others, he writes, “For me, war stories are born of arrogance, and they reek of insolence. Stories about war are another matter. They demand reflection on the past and offer an insight into the insanity of war” (2005, p. 245). When Brown and the thousands of others teach, they provide a countervailing perspective in the war system; can his peace perspective be more widely disseminated, along with the peace perspectives of the other thousands who bring their scholarship into the classrooms and academic journals? Indeed, asserts Media professor W. James Potter, in a society with basic free speech, the strongest social norm force for change away from a culture of violence is education undertaken in the classroom and in the home (Potter, 2003). Teaching children media literacy is complex and asks much of the teachers, yet failing to instruct in the hermeneutics of the media and methods of conflict management will allow those who profit politically or financially from destructive conflict to continue to flourish (</a:t>
            </a:r>
            <a:r>
              <a:rPr lang="en-US" sz="1200" kern="1200" dirty="0" err="1" smtClean="0">
                <a:solidFill>
                  <a:schemeClr val="tx1"/>
                </a:solidFill>
                <a:latin typeface="+mn-lt"/>
                <a:ea typeface="+mn-ea"/>
                <a:cs typeface="+mn-cs"/>
              </a:rPr>
              <a:t>Semali</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Pailliotet</a:t>
            </a:r>
            <a:r>
              <a:rPr lang="en-US" sz="1200" kern="1200" dirty="0" smtClean="0">
                <a:solidFill>
                  <a:schemeClr val="tx1"/>
                </a:solidFill>
                <a:latin typeface="+mn-lt"/>
                <a:ea typeface="+mn-ea"/>
                <a:cs typeface="+mn-cs"/>
              </a:rPr>
              <a:t>, 1999). Related is the media literacy that helps students learn to recognize racism, sexism and other bias in media (Wilson, </a:t>
            </a:r>
            <a:r>
              <a:rPr lang="en-US" sz="1200" kern="1200" dirty="0" err="1" smtClean="0">
                <a:solidFill>
                  <a:schemeClr val="tx1"/>
                </a:solidFill>
                <a:latin typeface="+mn-lt"/>
                <a:ea typeface="+mn-ea"/>
                <a:cs typeface="+mn-cs"/>
              </a:rPr>
              <a:t>Gutiérrez</a:t>
            </a:r>
            <a:r>
              <a:rPr lang="en-US" sz="1200" kern="1200" dirty="0" smtClean="0">
                <a:solidFill>
                  <a:schemeClr val="tx1"/>
                </a:solidFill>
                <a:latin typeface="+mn-lt"/>
                <a:ea typeface="+mn-ea"/>
                <a:cs typeface="+mn-cs"/>
              </a:rPr>
              <a:t>, &amp; Chao, 2003). Objectifying any identity group is a normal precursor to violence and is thus crucial to reveal and challenge.</a:t>
            </a:r>
          </a:p>
          <a:p>
            <a:r>
              <a:rPr lang="en-US" sz="1200" kern="1200" dirty="0" smtClean="0">
                <a:solidFill>
                  <a:schemeClr val="tx1"/>
                </a:solidFill>
                <a:latin typeface="+mn-lt"/>
                <a:ea typeface="+mn-ea"/>
                <a:cs typeface="+mn-cs"/>
              </a:rPr>
              <a:t>When powerful politicians wish to be elected, they often promise peace and cast their opponents as dangerous hawks—even though those very politicians, once elected, often vote for war. This was the sequence for Woodrow Wilson, Lyndon Johnson, Richard Nixon and other American politicians. Indeed, the famous 1964 ‘daisy ad’ produced by the Johnson campaign showed a little girl pulling petals from a daisy while an ominous voice counted down, then rockets launched, then mushroom clouds depicting nuclear war, and finishing with reassurance from Lyndon Johnson. That ad helped defeat Barry Goldwater (</a:t>
            </a:r>
            <a:r>
              <a:rPr lang="en-US" sz="1200" kern="1200" dirty="0" err="1" smtClean="0">
                <a:solidFill>
                  <a:schemeClr val="tx1"/>
                </a:solidFill>
                <a:latin typeface="+mn-lt"/>
                <a:ea typeface="+mn-ea"/>
                <a:cs typeface="+mn-cs"/>
              </a:rPr>
              <a:t>Cortright</a:t>
            </a:r>
            <a:r>
              <a:rPr lang="en-US" sz="1200" kern="1200" dirty="0" smtClean="0">
                <a:solidFill>
                  <a:schemeClr val="tx1"/>
                </a:solidFill>
                <a:latin typeface="+mn-lt"/>
                <a:ea typeface="+mn-ea"/>
                <a:cs typeface="+mn-cs"/>
              </a:rPr>
              <a:t>, 2006, p. 201); peace promotion can work in the democracy in the popular media (even though Johnson massively escalated the war in Vietnam he declined the advice of those in his administration who advised using nuclear weapons, apparently believing the American people would not forgive that, probably because Vietnamese forces hardly threatened U.S. soil).</a:t>
            </a:r>
          </a:p>
          <a:p>
            <a:r>
              <a:rPr lang="en-US" sz="1200" kern="1200" dirty="0" smtClean="0">
                <a:solidFill>
                  <a:schemeClr val="tx1"/>
                </a:solidFill>
                <a:latin typeface="+mn-lt"/>
                <a:ea typeface="+mn-ea"/>
                <a:cs typeface="+mn-cs"/>
              </a:rPr>
              <a:t>The history of access to media is long and is evolving more rapidly than ever. Propaganda and public opinion persuasion grew in the era of Martin Luther, with the invention of the printing press (Jowett &amp; O’Donnell, 2006), more instantly in the era of Martin Luther King, Jr., with the availability of television, and is evolving into a more democratic but chaotic picture with Internet, phone-texting and other cutting-edge mass technologies. Peace and justice by peaceable means requires media for success and there are several strategies available to public peace scholars who wish to help; indeed, this improvement in technology has caused public peace scholar Johan Galtung (2002b) to change his mind toward optimism that peace educators can reclaim enough public discourse to make a difference. Traditionally, an individual professor may compose a guest editorial and seek distribution in a newspaper, with chances of success diminishing as a result of a variety of factors, including quality of writing, status of the author, and distance from the publication. Nowadays, with blogs and many websites devoted to niche constituencies, access is immediate and occasionally available to large numbers of mainstream consuming public. Jennings &amp; </a:t>
            </a:r>
            <a:r>
              <a:rPr lang="en-US" sz="1200" kern="1200" dirty="0" err="1" smtClean="0">
                <a:solidFill>
                  <a:schemeClr val="tx1"/>
                </a:solidFill>
                <a:latin typeface="+mn-lt"/>
                <a:ea typeface="+mn-ea"/>
                <a:cs typeface="+mn-cs"/>
              </a:rPr>
              <a:t>Zeitner</a:t>
            </a:r>
            <a:r>
              <a:rPr lang="en-US" sz="1200" kern="1200" dirty="0" smtClean="0">
                <a:solidFill>
                  <a:schemeClr val="tx1"/>
                </a:solidFill>
                <a:latin typeface="+mn-lt"/>
                <a:ea typeface="+mn-ea"/>
                <a:cs typeface="+mn-cs"/>
              </a:rPr>
              <a:t> (2003) did quasi-experimental longitudinal work, on members of the “Baby Boomer” generation, which shows a modest increase in what they call civic engagement amongst those who use the Internet compared to those who do not. Even a modest increase in civic engagement can, in turn, affect civil society awareness and struggles. The effects can be remarkable, even in oppressive societies, though such regimes have now learned to keep pace. In Serbia in elections in 1996 the student-led challenger movement to Milosevic control over local elections used fax and email far more efficiently than did the regime. Indeed, recalls one pro-democracy student leader, “During the student protests our web page was popular, and the police broke in and said, ‘Where is that Internet?’ as if they could confiscate it” (Ackerman &amp; </a:t>
            </a:r>
            <a:r>
              <a:rPr lang="en-US" sz="1200" kern="1200" dirty="0" err="1" smtClean="0">
                <a:solidFill>
                  <a:schemeClr val="tx1"/>
                </a:solidFill>
                <a:latin typeface="+mn-lt"/>
                <a:ea typeface="+mn-ea"/>
                <a:cs typeface="+mn-cs"/>
              </a:rPr>
              <a:t>DuVall</a:t>
            </a:r>
            <a:r>
              <a:rPr lang="en-US" sz="1200" kern="1200" dirty="0" smtClean="0">
                <a:solidFill>
                  <a:schemeClr val="tx1"/>
                </a:solidFill>
                <a:latin typeface="+mn-lt"/>
                <a:ea typeface="+mn-ea"/>
                <a:cs typeface="+mn-cs"/>
              </a:rPr>
              <a:t>, 2000, p. 479). Now, however, pro-democracy dissidents in Iran need to race to find technological paths to communicate that the government has not monitored, blocked, or otherwise bottled up and damped. In many ways, peace and justice organizations and oppressors co-evolve both technologically and in persuasive messaging, almost like an arms race toward war or peace, justice or injustice.</a:t>
            </a:r>
          </a:p>
          <a:p>
            <a:r>
              <a:rPr lang="en-US" sz="1200" kern="1200" dirty="0" smtClean="0">
                <a:solidFill>
                  <a:schemeClr val="tx1"/>
                </a:solidFill>
                <a:latin typeface="+mn-lt"/>
                <a:ea typeface="+mn-ea"/>
                <a:cs typeface="+mn-cs"/>
              </a:rPr>
              <a:t>Mainstream media not only usually reaches more people per source than does alternative media, it serves as the traditional driver for war propaganda issued by the state (Jowett &amp; O’Donnell, 2006). Unsurprisingly, then, research shows that “All other things being equal, the news media generally play a negative role in attempts to bring peace” (</a:t>
            </a:r>
            <a:r>
              <a:rPr lang="en-US" sz="1200" kern="1200" dirty="0" err="1" smtClean="0">
                <a:solidFill>
                  <a:schemeClr val="tx1"/>
                </a:solidFill>
                <a:latin typeface="+mn-lt"/>
                <a:ea typeface="+mn-ea"/>
                <a:cs typeface="+mn-cs"/>
              </a:rPr>
              <a:t>Wolfsfeld</a:t>
            </a:r>
            <a:r>
              <a:rPr lang="en-US" sz="1200" kern="1200" dirty="0" smtClean="0">
                <a:solidFill>
                  <a:schemeClr val="tx1"/>
                </a:solidFill>
                <a:latin typeface="+mn-lt"/>
                <a:ea typeface="+mn-ea"/>
                <a:cs typeface="+mn-cs"/>
              </a:rPr>
              <a:t>, 2004, p. 220). The battle for hearts and critically thinking minds is thus an asymmetric struggle, yet not one that can be surrendered—small opportunities can and ought to be exploited (Ryan, 1991). Regarding owners, publishers, CEOs, editors and reporters of mainstream media as the enemy is both unprofitable and is outside the basic peace approach pioneered by Gandhi, who clearly acted as though everyone, including the most strenuous opponent, is a potential ally (Juergensmeyer, 2005). These approaches demonstrate the conflict management models peace and justice professors promote and ideally practice. </a:t>
            </a:r>
          </a:p>
          <a:p>
            <a:r>
              <a:rPr lang="en-US" sz="1200" kern="1200" dirty="0" smtClean="0">
                <a:solidFill>
                  <a:schemeClr val="tx1"/>
                </a:solidFill>
                <a:latin typeface="+mn-lt"/>
                <a:ea typeface="+mn-ea"/>
                <a:cs typeface="+mn-cs"/>
              </a:rPr>
              <a:t>Media studies show the ongoing struggle between the competing forces of localism and concentration, that is, between the smaller audience locally owned media and the large audience large corporate concentrated media (Potter, 2005). This works to the advantage of local peace professors as they attempt to bring a peace analysis to local media on the one hand, and against them when the more organized and more monolithic war promoting stance of concentrated corporate media is encountered. While the acquisition of horizontal and vertical media by single owners or corporations is a slow process favoring profitability over message control (</a:t>
            </a:r>
            <a:r>
              <a:rPr lang="en-US" sz="1200" kern="1200" dirty="0" err="1" smtClean="0">
                <a:solidFill>
                  <a:schemeClr val="tx1"/>
                </a:solidFill>
                <a:latin typeface="+mn-lt"/>
                <a:ea typeface="+mn-ea"/>
                <a:cs typeface="+mn-cs"/>
              </a:rPr>
              <a:t>Goldenson</a:t>
            </a:r>
            <a:r>
              <a:rPr lang="en-US" sz="1200" kern="1200" dirty="0" smtClean="0">
                <a:solidFill>
                  <a:schemeClr val="tx1"/>
                </a:solidFill>
                <a:latin typeface="+mn-lt"/>
                <a:ea typeface="+mn-ea"/>
                <a:cs typeface="+mn-cs"/>
              </a:rPr>
              <a:t> &amp; Wolf, 1991), the eventual effect is toward a particular bias if an owner is ideological (e.g. Rupert Murdoch) or if corporate ties between media and war profiting enterprises become too great. The likelihood of peace messaging then seems to decrease. </a:t>
            </a:r>
          </a:p>
          <a:p>
            <a:r>
              <a:rPr lang="en-US" sz="1200" kern="1200" dirty="0" smtClean="0">
                <a:solidFill>
                  <a:schemeClr val="tx1"/>
                </a:solidFill>
                <a:latin typeface="+mn-lt"/>
                <a:ea typeface="+mn-ea"/>
                <a:cs typeface="+mn-cs"/>
              </a:rPr>
              <a:t>As both noted and predicted in pre-Internet, pre-Twitter 1967 by Marshall McLuhan and Quentin Fiore, the nature of the media is evolving so quickly that all conflict becomes much more known in the global village. Niche marketing news and views is much more possible with the individual profiles computerized more and more centrally, so that the struggle for peace or war is multi-fronts and multi-level.</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U.S. government has now begun annual civic engagement measuring with its first such broad survey and results, showing that, by the federal government’s exceedingly broad definition, almost all Americans are engaged in civic engagement, and that Internet access boosted this (Corporation for National and Community Service, p. 1: </a:t>
            </a:r>
            <a:r>
              <a:rPr lang="en-US" sz="1200" u="sng" kern="1200" dirty="0" smtClean="0">
                <a:solidFill>
                  <a:schemeClr val="tx1"/>
                </a:solidFill>
                <a:latin typeface="+mn-lt"/>
                <a:ea typeface="+mn-ea"/>
                <a:cs typeface="+mn-cs"/>
                <a:hlinkClick r:id="rId3"/>
              </a:rPr>
              <a:t>http://civic.serve.gov/issuebrief.cfm</a:t>
            </a:r>
            <a:endParaRPr lang="en-US" sz="1200" kern="1200" dirty="0" smtClean="0">
              <a:solidFill>
                <a:schemeClr val="tx1"/>
              </a:solidFill>
              <a:latin typeface="+mn-lt"/>
              <a:ea typeface="+mn-ea"/>
              <a:cs typeface="+mn-cs"/>
            </a:endParaRPr>
          </a:p>
          <a:p>
            <a:pPr eaLnBrk="1" hangingPunct="1">
              <a:spcBef>
                <a:spcPct val="0"/>
              </a:spcBef>
            </a:pPr>
            <a:endParaRPr lang="en-US" dirty="0" smtClean="0"/>
          </a:p>
          <a:p>
            <a:pPr eaLnBrk="1" hangingPunct="1"/>
            <a:endParaRPr lang="en-US" dirty="0" smtClean="0"/>
          </a:p>
        </p:txBody>
      </p:sp>
    </p:spTree>
    <p:extLst>
      <p:ext uri="{BB962C8B-B14F-4D97-AF65-F5344CB8AC3E}">
        <p14:creationId xmlns:p14="http://schemas.microsoft.com/office/powerpoint/2010/main" val="2558504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Media kills or cures: Promoting nonviolence </a:t>
            </a:r>
          </a:p>
          <a:p>
            <a:r>
              <a:rPr lang="en-US" dirty="0" smtClean="0"/>
              <a:t/>
            </a:r>
            <a:br>
              <a:rPr lang="en-US" dirty="0" smtClean="0"/>
            </a:br>
            <a:r>
              <a:rPr lang="en-US" dirty="0" smtClean="0"/>
              <a:t>In the late 1970s I was involved in a movement to shut down a nuclear weapons command facility. We generated little notice and a few recruits (pictured).</a:t>
            </a:r>
          </a:p>
          <a:p>
            <a:r>
              <a:rPr lang="en-US" sz="1200" u="sng" kern="1200" dirty="0" smtClean="0">
                <a:solidFill>
                  <a:schemeClr val="tx1"/>
                </a:solidFill>
                <a:latin typeface="+mn-lt"/>
                <a:ea typeface="+mn-ea"/>
                <a:cs typeface="+mn-cs"/>
              </a:rPr>
              <a:t/>
            </a:r>
            <a:br>
              <a:rPr lang="en-US" sz="1200" u="sng" kern="1200" dirty="0" smtClean="0">
                <a:solidFill>
                  <a:schemeClr val="tx1"/>
                </a:solidFill>
                <a:latin typeface="+mn-lt"/>
                <a:ea typeface="+mn-ea"/>
                <a:cs typeface="+mn-cs"/>
              </a:rPr>
            </a:br>
            <a:r>
              <a:rPr lang="en-US" dirty="0" smtClean="0"/>
              <a:t>Just a few years later, Randall Forsberg (pictured) started the nuclear freeze movement and brought a million people to a </a:t>
            </a:r>
            <a:r>
              <a:rPr lang="en-US" dirty="0" err="1" smtClean="0"/>
              <a:t>peacewalk</a:t>
            </a:r>
            <a:r>
              <a:rPr lang="en-US" dirty="0" smtClean="0"/>
              <a:t> in New York. We realized we had not been learning how to use media to recruit.</a:t>
            </a:r>
          </a:p>
          <a:p>
            <a:r>
              <a:rPr lang="en-US" dirty="0" smtClean="0"/>
              <a:t>You are in a movement. You have realized that you need to recruit more numbers to your ranks. You need to create political pressure to get the policy change you seek. In short, you need media.</a:t>
            </a:r>
          </a:p>
          <a:p>
            <a:r>
              <a:rPr lang="en-US" dirty="0" smtClean="0"/>
              <a:t>The dream: Major media takes the content of your brochures, your position papers, your manifesto, and puts it on page one. Since you are not the Unabomber, you don't take that fantasy too seriously. Instead, you begin to think about media strategies and tactics to operate as nonviolent civil resistance strategies and tactics.</a:t>
            </a:r>
          </a:p>
          <a:p>
            <a:r>
              <a:rPr lang="en-US" dirty="0" smtClean="0"/>
              <a:t>Media gets you public attention, relevance, significance, and some possible protection. So how do you message to get the best help from the media? Your message is fact, perspective and transmits your connection to others as well as your credentials to offer a credible message.</a:t>
            </a:r>
          </a:p>
          <a:p>
            <a:r>
              <a:rPr lang="en-US" dirty="0" smtClean="0"/>
              <a:t>There is no faster way to engage in leveling the playing field than to use media.</a:t>
            </a:r>
          </a:p>
          <a:p>
            <a:r>
              <a:rPr lang="en-US" dirty="0" smtClean="0"/>
              <a:t>These are easy principles and they all swiftly degenerate into lots of hard work.</a:t>
            </a:r>
          </a:p>
          <a:p>
            <a:r>
              <a:rPr lang="en-US" dirty="0" smtClean="0"/>
              <a:t>Failing to control the message will fail to recruit support and participation.</a:t>
            </a:r>
          </a:p>
          <a:p>
            <a:r>
              <a:rPr lang="en-US" b="1" i="1" dirty="0" smtClean="0"/>
              <a:t>Messages are authentic and simple</a:t>
            </a:r>
            <a:r>
              <a:rPr lang="en-US" dirty="0" smtClean="0"/>
              <a:t>. They resonate with shared values. Use the values base to draw others to your approach. The more elements and the more confusing the long list of positional demands in your message, the more your recruitments cancel each other out.</a:t>
            </a:r>
          </a:p>
          <a:p>
            <a:r>
              <a:rPr lang="en-US" b="1" i="1" dirty="0" smtClean="0"/>
              <a:t>Ride the policy wave. </a:t>
            </a:r>
            <a:r>
              <a:rPr lang="en-US" dirty="0" smtClean="0"/>
              <a:t>Be a player in the dialectic. Your timing is crucial. Like a surfer, you watch the building waves behind you and you learn when to switch to high energy and all the muscle you can bring to bear.</a:t>
            </a:r>
          </a:p>
          <a:p>
            <a:r>
              <a:rPr lang="en-US" b="1" i="1" dirty="0" smtClean="0"/>
              <a:t>Control your image. </a:t>
            </a:r>
            <a:r>
              <a:rPr lang="en-US" b="0" dirty="0" smtClean="0"/>
              <a:t>Rachel </a:t>
            </a:r>
            <a:r>
              <a:rPr lang="en-US" b="0" dirty="0" err="1" smtClean="0"/>
              <a:t>Corrie's</a:t>
            </a:r>
            <a:r>
              <a:rPr lang="en-US" b="0" dirty="0" smtClean="0"/>
              <a:t> image justified her death. Nicolas </a:t>
            </a:r>
            <a:r>
              <a:rPr lang="en-US" b="0" dirty="0" err="1" smtClean="0"/>
              <a:t>Kristof</a:t>
            </a:r>
            <a:r>
              <a:rPr lang="en-US" b="0" dirty="0" smtClean="0"/>
              <a:t> specifically features the suffering of young girls in order to gain more resources and justice for everyone, because research into public opinion shows that sympathy for young girls outranks sympathy for all others. When someone turns on a television to see members of an antiwar demonstration burning soldiers in effigy your message for that demonstration will negatively affect recruitment. You may gain 11 burn-it-down nihilists and lose 1,100 working citizens. Think in terms of net gain.</a:t>
            </a:r>
            <a:endParaRPr lang="en-US" dirty="0" smtClean="0"/>
          </a:p>
          <a:p>
            <a:r>
              <a:rPr lang="en-US" b="1" i="1" dirty="0" smtClean="0"/>
              <a:t>A great part of your people power should be devoted to media. </a:t>
            </a:r>
            <a:r>
              <a:rPr lang="en-US" b="0" dirty="0" smtClean="0"/>
              <a:t>The older I get and the more campaigns I work in, the more I'm convinced that our work should be one part action, four parts discussion and negotiation, and five parts media. Whatever the ratio or priorities of your group, move media up high and get the people power to make it happen.</a:t>
            </a:r>
            <a:endParaRPr lang="en-US" dirty="0" smtClean="0"/>
          </a:p>
          <a:p>
            <a:r>
              <a:rPr lang="en-US" b="1" i="1" dirty="0" smtClean="0"/>
              <a:t>Gentle </a:t>
            </a:r>
            <a:r>
              <a:rPr lang="en-US" b="1" i="1" dirty="0" err="1" smtClean="0"/>
              <a:t>personalism</a:t>
            </a:r>
            <a:r>
              <a:rPr lang="en-US" b="1" i="1" dirty="0" smtClean="0"/>
              <a:t>. </a:t>
            </a:r>
            <a:r>
              <a:rPr lang="en-US" b="0" dirty="0" smtClean="0"/>
              <a:t>There is no substitute for relationship advantage. Don't let the default arrangement be the unchanging status quo. If an editor isn't your friend, make her your friend. If a reporter doesn't know who you are, invite him out for coffee, have a couple of things in writing, but don't give him those things until you are shaking hands goodbye for the day. This apparently unfair and biased approach is simple human nature. It works and ignore it to the detriment of your campaign, your movement, and your personal cache as a news provider.</a:t>
            </a:r>
            <a:endParaRPr lang="en-US" dirty="0" smtClean="0"/>
          </a:p>
          <a:p>
            <a:r>
              <a:rPr lang="en-US" b="1" i="1" dirty="0" smtClean="0"/>
              <a:t>Grab '</a:t>
            </a:r>
            <a:r>
              <a:rPr lang="en-US" b="1" i="1" dirty="0" err="1" smtClean="0"/>
              <a:t>em</a:t>
            </a:r>
            <a:r>
              <a:rPr lang="en-US" b="1" i="1" dirty="0" smtClean="0"/>
              <a:t> by the throat in the first few seconds and never let go. </a:t>
            </a:r>
            <a:r>
              <a:rPr lang="en-US" b="0" i="0" dirty="0" smtClean="0"/>
              <a:t>National Public Radio aired a segment that included an interview with a long-retired movie director who was asked how he got the interest of the viewers. "I grab '</a:t>
            </a:r>
            <a:r>
              <a:rPr lang="en-US" b="0" i="0" dirty="0" err="1" smtClean="0"/>
              <a:t>em</a:t>
            </a:r>
            <a:r>
              <a:rPr lang="en-US" b="0" i="0" dirty="0" smtClean="0"/>
              <a:t> by the throat in the first few seconds and never let go," was the response. Make your pitch, your press release, and your own writings center on stories that illustrate your point. Start with the story, make your point, mention the story again, and you are happily helping the mainstream media operative to help you.</a:t>
            </a:r>
            <a:endParaRPr lang="en-US" dirty="0" smtClean="0"/>
          </a:p>
          <a:p>
            <a:r>
              <a:rPr lang="en-US" b="0" i="0" dirty="0" smtClean="0"/>
              <a:t>In our little case to shut down a nuclear weapons command site we did learn how to use the media eventually. We generated stories in many local, state, and regional media, and even into national media such as the Christian Science Monitor and surprisingly even one long story in Asahi </a:t>
            </a:r>
            <a:r>
              <a:rPr lang="en-US" b="0" i="0" dirty="0" err="1" smtClean="0"/>
              <a:t>Shimbun</a:t>
            </a:r>
            <a:r>
              <a:rPr lang="en-US" b="0" i="0" dirty="0" smtClean="0"/>
              <a:t>, a huge Japanese newspaper. Despite the US navy telling us that they would keep the facility open for another 30-35 years,</a:t>
            </a:r>
            <a:r>
              <a:rPr lang="en-US" b="0" i="0" dirty="0" smtClean="0">
                <a:hlinkClick r:id="rId3"/>
              </a:rPr>
              <a:t> it's shut down</a:t>
            </a:r>
            <a:r>
              <a:rPr lang="en-US" b="0" i="0" dirty="0" smtClean="0"/>
              <a:t> now. I think we did a good job, finally. It's never too late to learn.</a:t>
            </a:r>
            <a:endParaRPr lang="en-US" dirty="0" smtClean="0"/>
          </a:p>
          <a:p>
            <a:r>
              <a:rPr lang="en-US" dirty="0" smtClean="0"/>
              <a:t>Posted by Tom H. Hastings at </a:t>
            </a:r>
            <a:r>
              <a:rPr lang="en-US" dirty="0" smtClean="0">
                <a:hlinkClick r:id="rId4" tooltip="permanent link"/>
              </a:rPr>
              <a:t>6:32 AM</a:t>
            </a:r>
            <a:r>
              <a:rPr lang="en-US" dirty="0" smtClean="0"/>
              <a:t> </a:t>
            </a:r>
            <a:r>
              <a:rPr lang="en-US" dirty="0" smtClean="0">
                <a:hlinkClick r:id="rId5" tooltip="Email This"/>
              </a:rPr>
              <a:t>Email This</a:t>
            </a:r>
            <a:r>
              <a:rPr lang="en-US" dirty="0" smtClean="0"/>
              <a:t> </a:t>
            </a:r>
            <a:r>
              <a:rPr lang="en-US" dirty="0" err="1" smtClean="0">
                <a:hlinkClick r:id="rId6" tooltip="BlogThis!"/>
              </a:rPr>
              <a:t>BlogThis</a:t>
            </a:r>
            <a:r>
              <a:rPr lang="en-US" dirty="0" smtClean="0">
                <a:hlinkClick r:id="rId6" tooltip="BlogThis!"/>
              </a:rPr>
              <a:t>!</a:t>
            </a:r>
            <a:r>
              <a:rPr lang="en-US" dirty="0" smtClean="0"/>
              <a:t> </a:t>
            </a:r>
            <a:r>
              <a:rPr lang="en-US" dirty="0" smtClean="0">
                <a:hlinkClick r:id="rId7" tooltip="Share to Twitter"/>
              </a:rPr>
              <a:t>Share to Twitter</a:t>
            </a:r>
            <a:r>
              <a:rPr lang="en-US" dirty="0" smtClean="0"/>
              <a:t> </a:t>
            </a:r>
            <a:r>
              <a:rPr lang="en-US" dirty="0" smtClean="0">
                <a:hlinkClick r:id="rId8" tooltip="Share to Facebook"/>
              </a:rPr>
              <a:t>Share to </a:t>
            </a:r>
            <a:r>
              <a:rPr lang="en-US" dirty="0" err="1" smtClean="0">
                <a:hlinkClick r:id="rId8" tooltip="Share to Facebook"/>
              </a:rPr>
              <a:t>Facebook</a:t>
            </a:r>
            <a:r>
              <a:rPr lang="en-US" dirty="0" smtClean="0"/>
              <a:t> </a:t>
            </a:r>
            <a:r>
              <a:rPr lang="en-US" dirty="0" smtClean="0">
                <a:hlinkClick r:id="rId9" tooltip="Share to Google Buzz"/>
              </a:rPr>
              <a:t>Share to Google Buzz</a:t>
            </a:r>
            <a:r>
              <a:rPr lang="en-US" dirty="0" smtClean="0"/>
              <a:t> </a:t>
            </a:r>
          </a:p>
          <a:p>
            <a:r>
              <a:rPr lang="en-US" dirty="0" smtClean="0"/>
              <a:t>Labels: </a:t>
            </a:r>
            <a:r>
              <a:rPr lang="en-US" dirty="0" smtClean="0">
                <a:hlinkClick r:id="rId10"/>
              </a:rPr>
              <a:t>media</a:t>
            </a:r>
            <a:r>
              <a:rPr lang="en-US" dirty="0" smtClean="0"/>
              <a:t>, </a:t>
            </a:r>
            <a:r>
              <a:rPr lang="en-US" dirty="0" smtClean="0">
                <a:hlinkClick r:id="rId11"/>
              </a:rPr>
              <a:t>media skills</a:t>
            </a:r>
            <a:r>
              <a:rPr lang="en-US" dirty="0" smtClean="0"/>
              <a:t>, </a:t>
            </a:r>
            <a:r>
              <a:rPr lang="en-US" dirty="0" smtClean="0">
                <a:hlinkClick r:id="rId12"/>
              </a:rPr>
              <a:t>promoting nonviolence</a:t>
            </a:r>
            <a:r>
              <a:rPr lang="en-US" dirty="0" smtClean="0"/>
              <a:t>, </a:t>
            </a:r>
            <a:r>
              <a:rPr lang="en-US" dirty="0" smtClean="0">
                <a:hlinkClick r:id="rId13"/>
              </a:rPr>
              <a:t>Randall Forsberg</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32</a:t>
            </a:fld>
            <a:endParaRPr lang="en-US"/>
          </a:p>
        </p:txBody>
      </p:sp>
    </p:spTree>
    <p:extLst>
      <p:ext uri="{BB962C8B-B14F-4D97-AF65-F5344CB8AC3E}">
        <p14:creationId xmlns:p14="http://schemas.microsoft.com/office/powerpoint/2010/main" val="1405387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1324DD3-AFAB-40B8-95BF-20371D7AF540}" type="slidenum">
              <a:rPr lang="en-US" smtClean="0"/>
              <a:pPr/>
              <a:t>33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59786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References</a:t>
            </a:r>
          </a:p>
          <a:p>
            <a:pPr rtl="0" fontAlgn="base"/>
            <a:r>
              <a:rPr lang="en-US" sz="1200" b="0" i="0" kern="1200" dirty="0" err="1" smtClean="0">
                <a:solidFill>
                  <a:schemeClr val="tx1"/>
                </a:solidFill>
                <a:latin typeface="+mn-lt"/>
                <a:ea typeface="+mn-ea"/>
                <a:cs typeface="+mn-cs"/>
              </a:rPr>
              <a:t>Massicotte</a:t>
            </a:r>
            <a:r>
              <a:rPr lang="en-US" sz="1200" b="0" i="0" kern="1200" dirty="0" smtClean="0">
                <a:solidFill>
                  <a:schemeClr val="tx1"/>
                </a:solidFill>
                <a:latin typeface="+mn-lt"/>
                <a:ea typeface="+mn-ea"/>
                <a:cs typeface="+mn-cs"/>
              </a:rPr>
              <a:t>, M. (2009). </a:t>
            </a:r>
            <a:r>
              <a:rPr lang="en-US" sz="1200" b="0" i="0" kern="1200" dirty="0" err="1" smtClean="0">
                <a:solidFill>
                  <a:schemeClr val="tx1"/>
                </a:solidFill>
                <a:latin typeface="+mn-lt"/>
                <a:ea typeface="+mn-ea"/>
                <a:cs typeface="+mn-cs"/>
              </a:rPr>
              <a:t>Transborder</a:t>
            </a:r>
            <a:r>
              <a:rPr lang="en-US" sz="1200" b="0" i="0" kern="1200" dirty="0" smtClean="0">
                <a:solidFill>
                  <a:schemeClr val="tx1"/>
                </a:solidFill>
                <a:latin typeface="+mn-lt"/>
                <a:ea typeface="+mn-ea"/>
                <a:cs typeface="+mn-cs"/>
              </a:rPr>
              <a:t> Activism in the Americas: Exploring Ways to Better Assess and Learn from Less Powerful Forces, Towards Other Possible Worlds. </a:t>
            </a:r>
            <a:r>
              <a:rPr lang="en-US" sz="1200" b="0" i="1" kern="1200" dirty="0" smtClean="0">
                <a:solidFill>
                  <a:schemeClr val="tx1"/>
                </a:solidFill>
                <a:latin typeface="+mn-lt"/>
                <a:ea typeface="+mn-ea"/>
                <a:cs typeface="+mn-cs"/>
              </a:rPr>
              <a:t>Globalizations</a:t>
            </a:r>
            <a:r>
              <a:rPr lang="en-US" sz="1200" b="0" i="0" kern="1200" dirty="0" smtClean="0">
                <a:solidFill>
                  <a:schemeClr val="tx1"/>
                </a:solidFill>
                <a:latin typeface="+mn-lt"/>
                <a:ea typeface="+mn-ea"/>
                <a:cs typeface="+mn-cs"/>
              </a:rPr>
              <a:t>, 6(4), 411-431. doi:10.1080/14747730903298595</a:t>
            </a:r>
          </a:p>
          <a:p>
            <a:r>
              <a:rPr lang="en-US" dirty="0" smtClean="0"/>
              <a:t>counter-hegemonic bloc of social forces (p. 413)</a:t>
            </a:r>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34</a:t>
            </a:fld>
            <a:endParaRPr lang="en-US"/>
          </a:p>
        </p:txBody>
      </p:sp>
    </p:spTree>
    <p:extLst>
      <p:ext uri="{BB962C8B-B14F-4D97-AF65-F5344CB8AC3E}">
        <p14:creationId xmlns:p14="http://schemas.microsoft.com/office/powerpoint/2010/main" val="333472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Schiwy</a:t>
            </a:r>
            <a:r>
              <a:rPr lang="en-US" sz="1200" kern="1200" baseline="0" dirty="0" smtClean="0">
                <a:solidFill>
                  <a:schemeClr val="tx1"/>
                </a:solidFill>
                <a:latin typeface="+mn-lt"/>
                <a:ea typeface="+mn-ea"/>
                <a:cs typeface="+mn-cs"/>
              </a:rPr>
              <a:t> (2009) describes the interface between image and knowledge in helping civil society engage: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Indigenous media activists of diverse ethnic origins have played an important role</a:t>
            </a:r>
          </a:p>
          <a:p>
            <a:r>
              <a:rPr lang="en-US" sz="1200" kern="1200" baseline="0" dirty="0" smtClean="0">
                <a:solidFill>
                  <a:schemeClr val="tx1"/>
                </a:solidFill>
                <a:latin typeface="+mn-lt"/>
                <a:ea typeface="+mn-ea"/>
                <a:cs typeface="+mn-cs"/>
              </a:rPr>
              <a:t>in communicating the culturally diverse peoples of the region. For over a decade and</a:t>
            </a:r>
          </a:p>
          <a:p>
            <a:r>
              <a:rPr lang="en-US" sz="1200" kern="1200" baseline="0" dirty="0" smtClean="0">
                <a:solidFill>
                  <a:schemeClr val="tx1"/>
                </a:solidFill>
                <a:latin typeface="+mn-lt"/>
                <a:ea typeface="+mn-ea"/>
                <a:cs typeface="+mn-cs"/>
              </a:rPr>
              <a:t>following a carefully planned strategy, they have used digital video technology in</a:t>
            </a:r>
          </a:p>
          <a:p>
            <a:r>
              <a:rPr lang="en-US" sz="1200" kern="1200" baseline="0" dirty="0" smtClean="0">
                <a:solidFill>
                  <a:schemeClr val="tx1"/>
                </a:solidFill>
                <a:latin typeface="+mn-lt"/>
                <a:ea typeface="+mn-ea"/>
                <a:cs typeface="+mn-cs"/>
              </a:rPr>
              <a:t>order to strengthen cultural traditions. CAIB (</a:t>
            </a:r>
            <a:r>
              <a:rPr lang="en-US" sz="1200" kern="1200" baseline="0" dirty="0" err="1" smtClean="0">
                <a:solidFill>
                  <a:schemeClr val="tx1"/>
                </a:solidFill>
                <a:latin typeface="+mn-lt"/>
                <a:ea typeface="+mn-ea"/>
                <a:cs typeface="+mn-cs"/>
              </a:rPr>
              <a:t>Coordinadora</a:t>
            </a:r>
            <a:r>
              <a:rPr lang="en-US" sz="1200" kern="1200" baseline="0" dirty="0" smtClean="0">
                <a:solidFill>
                  <a:schemeClr val="tx1"/>
                </a:solidFill>
                <a:latin typeface="+mn-lt"/>
                <a:ea typeface="+mn-ea"/>
                <a:cs typeface="+mn-cs"/>
              </a:rPr>
              <a:t> Audiovisual </a:t>
            </a:r>
            <a:r>
              <a:rPr lang="en-US" sz="1200" kern="1200" baseline="0" dirty="0" err="1" smtClean="0">
                <a:solidFill>
                  <a:schemeClr val="tx1"/>
                </a:solidFill>
                <a:latin typeface="+mn-lt"/>
                <a:ea typeface="+mn-ea"/>
                <a:cs typeface="+mn-cs"/>
              </a:rPr>
              <a:t>Indı´gena</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 Bolivia) and CEFREC (Centro de </a:t>
            </a:r>
            <a:r>
              <a:rPr lang="en-US" sz="1200" kern="1200" baseline="0" dirty="0" err="1" smtClean="0">
                <a:solidFill>
                  <a:schemeClr val="tx1"/>
                </a:solidFill>
                <a:latin typeface="+mn-lt"/>
                <a:ea typeface="+mn-ea"/>
                <a:cs typeface="+mn-cs"/>
              </a:rPr>
              <a:t>Formacio´n</a:t>
            </a:r>
            <a:r>
              <a:rPr lang="en-US" sz="1200" kern="1200" baseline="0" dirty="0" smtClean="0">
                <a:solidFill>
                  <a:schemeClr val="tx1"/>
                </a:solidFill>
                <a:latin typeface="+mn-lt"/>
                <a:ea typeface="+mn-ea"/>
                <a:cs typeface="+mn-cs"/>
              </a:rPr>
              <a:t> y </a:t>
            </a:r>
            <a:r>
              <a:rPr lang="en-US" sz="1200" kern="1200" baseline="0" dirty="0" err="1" smtClean="0">
                <a:solidFill>
                  <a:schemeClr val="tx1"/>
                </a:solidFill>
                <a:latin typeface="+mn-lt"/>
                <a:ea typeface="+mn-ea"/>
                <a:cs typeface="+mn-cs"/>
              </a:rPr>
              <a:t>Realizacio´n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Cinematogra´fica</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conceived the National Indigenous Plan for Audiovisual Communication in 1996</a:t>
            </a:r>
          </a:p>
          <a:p>
            <a:r>
              <a:rPr lang="en-US" sz="1200" kern="1200" baseline="0" dirty="0" smtClean="0">
                <a:solidFill>
                  <a:schemeClr val="tx1"/>
                </a:solidFill>
                <a:latin typeface="+mn-lt"/>
                <a:ea typeface="+mn-ea"/>
                <a:cs typeface="+mn-cs"/>
              </a:rPr>
              <a:t>(see http://videoindigena.bolnet.bo). The plan, which has remained independent of</a:t>
            </a:r>
          </a:p>
          <a:p>
            <a:r>
              <a:rPr lang="en-US" sz="1200" kern="1200" baseline="0" dirty="0" smtClean="0">
                <a:solidFill>
                  <a:schemeClr val="tx1"/>
                </a:solidFill>
                <a:latin typeface="+mn-lt"/>
                <a:ea typeface="+mn-ea"/>
                <a:cs typeface="+mn-cs"/>
              </a:rPr>
              <a:t>the Bolivian State, is supported by all the major indigenous organizations and</a:t>
            </a:r>
          </a:p>
          <a:p>
            <a:r>
              <a:rPr lang="en-US" sz="1200" kern="1200" baseline="0" dirty="0" smtClean="0">
                <a:solidFill>
                  <a:schemeClr val="tx1"/>
                </a:solidFill>
                <a:latin typeface="+mn-lt"/>
                <a:ea typeface="+mn-ea"/>
                <a:cs typeface="+mn-cs"/>
              </a:rPr>
              <a:t>peasant unions in Bolivia, that is, by those who have issued alternative proposals</a:t>
            </a:r>
          </a:p>
          <a:p>
            <a:r>
              <a:rPr lang="en-US" sz="1200" kern="1200" baseline="0" dirty="0" smtClean="0">
                <a:solidFill>
                  <a:schemeClr val="tx1"/>
                </a:solidFill>
                <a:latin typeface="+mn-lt"/>
                <a:ea typeface="+mn-ea"/>
                <a:cs typeface="+mn-cs"/>
              </a:rPr>
              <a:t>during the Constituent Assembly (</a:t>
            </a:r>
            <a:r>
              <a:rPr lang="en-US" sz="1200" kern="1200" baseline="0" dirty="0" err="1" smtClean="0">
                <a:solidFill>
                  <a:schemeClr val="tx1"/>
                </a:solidFill>
                <a:latin typeface="+mn-lt"/>
                <a:ea typeface="+mn-ea"/>
                <a:cs typeface="+mn-cs"/>
              </a:rPr>
              <a:t>Asamblea</a:t>
            </a:r>
            <a:r>
              <a:rPr lang="en-US" sz="1200" kern="1200" baseline="0" dirty="0" smtClean="0">
                <a:solidFill>
                  <a:schemeClr val="tx1"/>
                </a:solidFill>
                <a:latin typeface="+mn-lt"/>
                <a:ea typeface="+mn-ea"/>
                <a:cs typeface="+mn-cs"/>
              </a:rPr>
              <a:t>, 2006).2 As part of the plan, the activists</a:t>
            </a:r>
          </a:p>
          <a:p>
            <a:r>
              <a:rPr lang="en-US" sz="1200" kern="1200" baseline="0" dirty="0" smtClean="0">
                <a:solidFill>
                  <a:schemeClr val="tx1"/>
                </a:solidFill>
                <a:latin typeface="+mn-lt"/>
                <a:ea typeface="+mn-ea"/>
                <a:cs typeface="+mn-cs"/>
              </a:rPr>
              <a:t>created a video and community television network that regularly distributed digital</a:t>
            </a:r>
          </a:p>
          <a:p>
            <a:r>
              <a:rPr lang="en-US" sz="1200" kern="1200" baseline="0" dirty="0" smtClean="0">
                <a:solidFill>
                  <a:schemeClr val="tx1"/>
                </a:solidFill>
                <a:latin typeface="+mn-lt"/>
                <a:ea typeface="+mn-ea"/>
                <a:cs typeface="+mn-cs"/>
              </a:rPr>
              <a:t>video and multimedia packages to a growing number of villages in the Bolivian</a:t>
            </a:r>
          </a:p>
          <a:p>
            <a:r>
              <a:rPr lang="en-US" sz="1200" kern="1200" baseline="0" dirty="0" smtClean="0">
                <a:solidFill>
                  <a:schemeClr val="tx1"/>
                </a:solidFill>
                <a:latin typeface="+mn-lt"/>
                <a:ea typeface="+mn-ea"/>
                <a:cs typeface="+mn-cs"/>
              </a:rPr>
              <a:t>highlands and the transnational Amazon basin. Making use of subtitles and</a:t>
            </a:r>
          </a:p>
          <a:p>
            <a:r>
              <a:rPr lang="en-US" sz="1200" kern="1200" baseline="0" dirty="0" smtClean="0">
                <a:solidFill>
                  <a:schemeClr val="tx1"/>
                </a:solidFill>
                <a:latin typeface="+mn-lt"/>
                <a:ea typeface="+mn-ea"/>
                <a:cs typeface="+mn-cs"/>
              </a:rPr>
              <a:t>simultaneous interpreting during scheduled screenings in the villages, indigenous</a:t>
            </a:r>
          </a:p>
          <a:p>
            <a:r>
              <a:rPr lang="en-US" sz="1200" kern="1200" baseline="0" dirty="0" smtClean="0">
                <a:solidFill>
                  <a:schemeClr val="tx1"/>
                </a:solidFill>
                <a:latin typeface="+mn-lt"/>
                <a:ea typeface="+mn-ea"/>
                <a:cs typeface="+mn-cs"/>
              </a:rPr>
              <a:t>media activists connect distant rural villages across cultural and language differences</a:t>
            </a:r>
          </a:p>
          <a:p>
            <a:r>
              <a:rPr lang="en-US" sz="1200" kern="1200" baseline="0" dirty="0" smtClean="0">
                <a:solidFill>
                  <a:schemeClr val="tx1"/>
                </a:solidFill>
                <a:latin typeface="+mn-lt"/>
                <a:ea typeface="+mn-ea"/>
                <a:cs typeface="+mn-cs"/>
              </a:rPr>
              <a:t>(see </a:t>
            </a:r>
            <a:r>
              <a:rPr lang="en-US" sz="1200" kern="1200" baseline="0" dirty="0" err="1" smtClean="0">
                <a:solidFill>
                  <a:schemeClr val="tx1"/>
                </a:solidFill>
                <a:latin typeface="+mn-lt"/>
                <a:ea typeface="+mn-ea"/>
                <a:cs typeface="+mn-cs"/>
              </a:rPr>
              <a:t>Schiwy</a:t>
            </a:r>
            <a:r>
              <a:rPr lang="en-US" sz="1200" kern="1200" baseline="0" dirty="0" smtClean="0">
                <a:solidFill>
                  <a:schemeClr val="tx1"/>
                </a:solidFill>
                <a:latin typeface="+mn-lt"/>
                <a:ea typeface="+mn-ea"/>
                <a:cs typeface="+mn-cs"/>
              </a:rPr>
              <a:t>, 2009, chapter 1). Multimedia packages containing indigenous-made</a:t>
            </a:r>
          </a:p>
          <a:p>
            <a:r>
              <a:rPr lang="en-US" sz="1200" kern="1200" baseline="0" dirty="0" smtClean="0">
                <a:solidFill>
                  <a:schemeClr val="tx1"/>
                </a:solidFill>
                <a:latin typeface="+mn-lt"/>
                <a:ea typeface="+mn-ea"/>
                <a:cs typeface="+mn-cs"/>
              </a:rPr>
              <a:t>radio and television shows as well as documentary and fiction shorts have been</a:t>
            </a:r>
          </a:p>
          <a:p>
            <a:r>
              <a:rPr lang="en-US" sz="1200" kern="1200" baseline="0" dirty="0" smtClean="0">
                <a:solidFill>
                  <a:schemeClr val="tx1"/>
                </a:solidFill>
                <a:latin typeface="+mn-lt"/>
                <a:ea typeface="+mn-ea"/>
                <a:cs typeface="+mn-cs"/>
              </a:rPr>
              <a:t>instrumental in preparing these communities to actively participate in the public</a:t>
            </a:r>
          </a:p>
          <a:p>
            <a:r>
              <a:rPr lang="en-US" sz="1200" kern="1200" baseline="0" dirty="0" smtClean="0">
                <a:solidFill>
                  <a:schemeClr val="tx1"/>
                </a:solidFill>
                <a:latin typeface="+mn-lt"/>
                <a:ea typeface="+mn-ea"/>
                <a:cs typeface="+mn-cs"/>
              </a:rPr>
              <a:t>debate about a new constitution in Bolivia.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Image is always crucial. Rebels in Libya captured British Special Forces who had arrived to help even after rebels told them to stay away. The rebels do not want to be seen as affiliated with the British:</a:t>
            </a:r>
          </a:p>
          <a:p>
            <a:r>
              <a:rPr lang="en-US" dirty="0" smtClean="0">
                <a:hlinkClick r:id="rId3"/>
              </a:rPr>
              <a:t>http://news.antiwar.com/2011/03/05/libyan-rebels-capture-british-sas-unit/</a:t>
            </a:r>
            <a:endParaRPr lang="en-US" dirty="0" smtClean="0"/>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3</a:t>
            </a:fld>
            <a:endParaRPr lang="en-US"/>
          </a:p>
        </p:txBody>
      </p:sp>
    </p:spTree>
    <p:extLst>
      <p:ext uri="{BB962C8B-B14F-4D97-AF65-F5344CB8AC3E}">
        <p14:creationId xmlns:p14="http://schemas.microsoft.com/office/powerpoint/2010/main" val="2857829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kern="1200" dirty="0" smtClean="0">
                <a:solidFill>
                  <a:schemeClr val="tx1"/>
                </a:solidFill>
                <a:latin typeface="+mn-lt"/>
                <a:ea typeface="+mn-ea"/>
                <a:cs typeface="+mn-cs"/>
              </a:rPr>
              <a:t>References</a:t>
            </a:r>
          </a:p>
          <a:p>
            <a:r>
              <a:rPr lang="en-US" sz="1200" kern="1200" dirty="0" smtClean="0">
                <a:solidFill>
                  <a:schemeClr val="tx1"/>
                </a:solidFill>
                <a:latin typeface="+mn-lt"/>
                <a:ea typeface="+mn-ea"/>
                <a:cs typeface="+mn-cs"/>
              </a:rPr>
              <a:t>Ackerman, P., &amp; </a:t>
            </a:r>
            <a:r>
              <a:rPr lang="en-US" sz="1200" kern="1200" dirty="0" err="1" smtClean="0">
                <a:solidFill>
                  <a:schemeClr val="tx1"/>
                </a:solidFill>
                <a:latin typeface="+mn-lt"/>
                <a:ea typeface="+mn-ea"/>
                <a:cs typeface="+mn-cs"/>
              </a:rPr>
              <a:t>DuVall</a:t>
            </a:r>
            <a:r>
              <a:rPr lang="en-US" sz="1200" kern="1200" dirty="0" smtClean="0">
                <a:solidFill>
                  <a:schemeClr val="tx1"/>
                </a:solidFill>
                <a:latin typeface="+mn-lt"/>
                <a:ea typeface="+mn-ea"/>
                <a:cs typeface="+mn-cs"/>
              </a:rPr>
              <a:t>, J. (2000). </a:t>
            </a:r>
            <a:r>
              <a:rPr lang="en-US" sz="1200" i="1" kern="1200" dirty="0" smtClean="0">
                <a:solidFill>
                  <a:schemeClr val="tx1"/>
                </a:solidFill>
                <a:latin typeface="+mn-lt"/>
                <a:ea typeface="+mn-ea"/>
                <a:cs typeface="+mn-cs"/>
              </a:rPr>
              <a:t>A force more powerful: A century of nonviolent conflict.</a:t>
            </a:r>
            <a:r>
              <a:rPr lang="en-US" sz="1200" kern="1200" dirty="0" smtClean="0">
                <a:solidFill>
                  <a:schemeClr val="tx1"/>
                </a:solidFill>
                <a:latin typeface="+mn-lt"/>
                <a:ea typeface="+mn-ea"/>
                <a:cs typeface="+mn-cs"/>
              </a:rPr>
              <a:t> New York: St. Martin’s Press.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Audit Bureau of Circulations (2009). U.S. newspaper circulation averages for the six months ended: 3/31/2009. </a:t>
            </a:r>
            <a:r>
              <a:rPr lang="en-US" sz="1200" u="sng" kern="1200" dirty="0" smtClean="0">
                <a:solidFill>
                  <a:schemeClr val="tx1"/>
                </a:solidFill>
                <a:latin typeface="+mn-lt"/>
                <a:ea typeface="+mn-ea"/>
                <a:cs typeface="+mn-cs"/>
                <a:hlinkClick r:id="rId3"/>
              </a:rPr>
              <a:t>http://abcas3.accessabc.com/ecirc/newstitlesearchus.asp</a:t>
            </a:r>
            <a:r>
              <a:rPr lang="en-US" sz="1200" kern="1200" dirty="0" smtClean="0">
                <a:solidFill>
                  <a:schemeClr val="tx1"/>
                </a:solidFill>
                <a:latin typeface="+mn-lt"/>
                <a:ea typeface="+mn-ea"/>
                <a:cs typeface="+mn-cs"/>
              </a:rPr>
              <a:t>, retrieved September 26, 2009. </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Aufderheide</a:t>
            </a:r>
            <a:r>
              <a:rPr lang="en-US" sz="1200" kern="1200" dirty="0" smtClean="0">
                <a:solidFill>
                  <a:schemeClr val="tx1"/>
                </a:solidFill>
                <a:latin typeface="+mn-lt"/>
                <a:ea typeface="+mn-ea"/>
                <a:cs typeface="+mn-cs"/>
              </a:rPr>
              <a:t>, P. (1990). Good soldiers. In M. C. Miller (Ed.). </a:t>
            </a:r>
            <a:r>
              <a:rPr lang="en-US" sz="1200" i="1" kern="1200" dirty="0" smtClean="0">
                <a:solidFill>
                  <a:schemeClr val="tx1"/>
                </a:solidFill>
                <a:latin typeface="+mn-lt"/>
                <a:ea typeface="+mn-ea"/>
                <a:cs typeface="+mn-cs"/>
              </a:rPr>
              <a:t>Seeing through the movies </a:t>
            </a:r>
            <a:r>
              <a:rPr lang="en-US" sz="1200" kern="1200" dirty="0" smtClean="0">
                <a:solidFill>
                  <a:schemeClr val="tx1"/>
                </a:solidFill>
                <a:latin typeface="+mn-lt"/>
                <a:ea typeface="+mn-ea"/>
                <a:cs typeface="+mn-cs"/>
              </a:rPr>
              <a:t>(pp. 80-111). New York: Pantheon Books.</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Barash</a:t>
            </a:r>
            <a:r>
              <a:rPr lang="en-US" sz="1200" kern="1200" dirty="0" smtClean="0">
                <a:solidFill>
                  <a:schemeClr val="tx1"/>
                </a:solidFill>
                <a:latin typeface="+mn-lt"/>
                <a:ea typeface="+mn-ea"/>
                <a:cs typeface="+mn-cs"/>
              </a:rPr>
              <a:t>, D. P. (Ed.) (2010). </a:t>
            </a:r>
            <a:r>
              <a:rPr lang="en-US" sz="1200" i="1" kern="1200" dirty="0" smtClean="0">
                <a:solidFill>
                  <a:schemeClr val="tx1"/>
                </a:solidFill>
                <a:latin typeface="+mn-lt"/>
                <a:ea typeface="+mn-ea"/>
                <a:cs typeface="+mn-cs"/>
              </a:rPr>
              <a:t>Approaches to peace: A reader in Peace Studies </a:t>
            </a:r>
            <a:r>
              <a:rPr lang="en-US" sz="1200" kern="1200" dirty="0" smtClean="0">
                <a:solidFill>
                  <a:schemeClr val="tx1"/>
                </a:solidFill>
                <a:latin typeface="+mn-lt"/>
                <a:ea typeface="+mn-ea"/>
                <a:cs typeface="+mn-cs"/>
              </a:rPr>
              <a:t>(2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ed.). New York: Oxford University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Bercovitch, J.; Kremenyuk, V.; &amp; Zartman, I. W. (Eds.) (2009). </a:t>
            </a:r>
            <a:r>
              <a:rPr lang="en-US" sz="1200" i="1" kern="1200" dirty="0" smtClean="0">
                <a:solidFill>
                  <a:schemeClr val="tx1"/>
                </a:solidFill>
                <a:latin typeface="+mn-lt"/>
                <a:ea typeface="+mn-ea"/>
                <a:cs typeface="+mn-cs"/>
              </a:rPr>
              <a:t>The Sage handbook of conflict. </a:t>
            </a:r>
            <a:r>
              <a:rPr lang="en-US" sz="1200" kern="1200" dirty="0" smtClean="0">
                <a:solidFill>
                  <a:schemeClr val="tx1"/>
                </a:solidFill>
                <a:latin typeface="+mn-lt"/>
                <a:ea typeface="+mn-ea"/>
                <a:cs typeface="+mn-cs"/>
              </a:rPr>
              <a:t>Thousand Oaks, CA: Sage.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Boulding, E. (2000). </a:t>
            </a:r>
            <a:r>
              <a:rPr lang="en-US" sz="1200" i="1" kern="1200" dirty="0" smtClean="0">
                <a:solidFill>
                  <a:schemeClr val="tx1"/>
                </a:solidFill>
                <a:latin typeface="+mn-lt"/>
                <a:ea typeface="+mn-ea"/>
                <a:cs typeface="+mn-cs"/>
              </a:rPr>
              <a:t>Cultures of peace: The hidden side of history</a:t>
            </a:r>
            <a:r>
              <a:rPr lang="en-US" sz="1200" kern="1200" dirty="0" smtClean="0">
                <a:solidFill>
                  <a:schemeClr val="tx1"/>
                </a:solidFill>
                <a:latin typeface="+mn-lt"/>
                <a:ea typeface="+mn-ea"/>
                <a:cs typeface="+mn-cs"/>
              </a:rPr>
              <a:t>. Syracuse, NY: Syracuse University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Boyer, W. H. (2002). </a:t>
            </a:r>
            <a:r>
              <a:rPr lang="en-US" sz="1200" i="1" kern="1200" dirty="0" smtClean="0">
                <a:solidFill>
                  <a:schemeClr val="tx1"/>
                </a:solidFill>
                <a:latin typeface="+mn-lt"/>
                <a:ea typeface="+mn-ea"/>
                <a:cs typeface="+mn-cs"/>
              </a:rPr>
              <a:t>Education for the Twenty-First century</a:t>
            </a:r>
            <a:r>
              <a:rPr lang="en-US" sz="1200" kern="1200" dirty="0" smtClean="0">
                <a:solidFill>
                  <a:schemeClr val="tx1"/>
                </a:solidFill>
                <a:latin typeface="+mn-lt"/>
                <a:ea typeface="+mn-ea"/>
                <a:cs typeface="+mn-cs"/>
              </a:rPr>
              <a:t>. San Francisco: Caddo Gap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Brownstein, R. (1990). </a:t>
            </a:r>
            <a:r>
              <a:rPr lang="en-US" sz="1200" i="1" kern="1200" dirty="0" smtClean="0">
                <a:solidFill>
                  <a:schemeClr val="tx1"/>
                </a:solidFill>
                <a:latin typeface="+mn-lt"/>
                <a:ea typeface="+mn-ea"/>
                <a:cs typeface="+mn-cs"/>
              </a:rPr>
              <a:t>The power and the glitter: The Hollywood-Washington connection</a:t>
            </a:r>
            <a:r>
              <a:rPr lang="en-US" sz="1200" kern="1200" dirty="0" smtClean="0">
                <a:solidFill>
                  <a:schemeClr val="tx1"/>
                </a:solidFill>
                <a:latin typeface="+mn-lt"/>
                <a:ea typeface="+mn-ea"/>
                <a:cs typeface="+mn-cs"/>
              </a:rPr>
              <a:t>. New York: Pantheon Books. </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Carruthers</a:t>
            </a:r>
            <a:r>
              <a:rPr lang="en-US" sz="1200" kern="1200" dirty="0" smtClean="0">
                <a:solidFill>
                  <a:schemeClr val="tx1"/>
                </a:solidFill>
                <a:latin typeface="+mn-lt"/>
                <a:ea typeface="+mn-ea"/>
                <a:cs typeface="+mn-cs"/>
              </a:rPr>
              <a:t>, S. L. (2000). </a:t>
            </a:r>
            <a:r>
              <a:rPr lang="en-US" sz="1200" i="1" kern="1200" dirty="0" smtClean="0">
                <a:solidFill>
                  <a:schemeClr val="tx1"/>
                </a:solidFill>
                <a:latin typeface="+mn-lt"/>
                <a:ea typeface="+mn-ea"/>
                <a:cs typeface="+mn-cs"/>
              </a:rPr>
              <a:t>The media at war.</a:t>
            </a:r>
            <a:r>
              <a:rPr lang="en-US" sz="1200" kern="1200" dirty="0" smtClean="0">
                <a:solidFill>
                  <a:schemeClr val="tx1"/>
                </a:solidFill>
                <a:latin typeface="+mn-lt"/>
                <a:ea typeface="+mn-ea"/>
                <a:cs typeface="+mn-cs"/>
              </a:rPr>
              <a:t> New York: St. Martin’s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Castaneda, R. (September 20, 2010). Civil rights activist Ronald W. Walters remembered as 'understated, but an overachiever.' </a:t>
            </a:r>
            <a:r>
              <a:rPr lang="en-US" sz="1200" i="1" kern="1200" dirty="0" smtClean="0">
                <a:solidFill>
                  <a:schemeClr val="tx1"/>
                </a:solidFill>
                <a:latin typeface="+mn-lt"/>
                <a:ea typeface="+mn-ea"/>
                <a:cs typeface="+mn-cs"/>
              </a:rPr>
              <a:t>Washington Post</a:t>
            </a:r>
            <a:r>
              <a:rPr lang="en-US" sz="1200" kern="1200" dirty="0" smtClean="0">
                <a:solidFill>
                  <a:schemeClr val="tx1"/>
                </a:solidFill>
                <a:latin typeface="+mn-lt"/>
                <a:ea typeface="+mn-ea"/>
                <a:cs typeface="+mn-cs"/>
              </a:rPr>
              <a:t>, B01. http://www.washingtonpost.com/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Chomsky, N. &amp; </a:t>
            </a:r>
            <a:r>
              <a:rPr lang="en-US" sz="1200" kern="1200" dirty="0" err="1" smtClean="0">
                <a:solidFill>
                  <a:schemeClr val="tx1"/>
                </a:solidFill>
                <a:latin typeface="+mn-lt"/>
                <a:ea typeface="+mn-ea"/>
                <a:cs typeface="+mn-cs"/>
              </a:rPr>
              <a:t>Barsamian</a:t>
            </a:r>
            <a:r>
              <a:rPr lang="en-US" sz="1200" kern="1200" dirty="0" smtClean="0">
                <a:solidFill>
                  <a:schemeClr val="tx1"/>
                </a:solidFill>
                <a:latin typeface="+mn-lt"/>
                <a:ea typeface="+mn-ea"/>
                <a:cs typeface="+mn-cs"/>
              </a:rPr>
              <a:t>, D. (2001). </a:t>
            </a:r>
            <a:r>
              <a:rPr lang="en-US" sz="1200" i="1" kern="1200" dirty="0" smtClean="0">
                <a:solidFill>
                  <a:schemeClr val="tx1"/>
                </a:solidFill>
                <a:latin typeface="+mn-lt"/>
                <a:ea typeface="+mn-ea"/>
                <a:cs typeface="+mn-cs"/>
              </a:rPr>
              <a:t>Propaganda and the public mind</a:t>
            </a:r>
            <a:r>
              <a:rPr lang="en-US" sz="1200" kern="1200" dirty="0" smtClean="0">
                <a:solidFill>
                  <a:schemeClr val="tx1"/>
                </a:solidFill>
                <a:latin typeface="+mn-lt"/>
                <a:ea typeface="+mn-ea"/>
                <a:cs typeface="+mn-cs"/>
              </a:rPr>
              <a:t>. Cambridge, MA: South End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Clurman, R. M. (1992). </a:t>
            </a:r>
            <a:r>
              <a:rPr lang="en-US" sz="1200" i="1" kern="1200" dirty="0" smtClean="0">
                <a:solidFill>
                  <a:schemeClr val="tx1"/>
                </a:solidFill>
                <a:latin typeface="+mn-lt"/>
                <a:ea typeface="+mn-ea"/>
                <a:cs typeface="+mn-cs"/>
              </a:rPr>
              <a:t>To the end of Time: The seduction and conquest of a media empire.</a:t>
            </a:r>
            <a:r>
              <a:rPr lang="en-US" sz="1200" kern="1200" dirty="0" smtClean="0">
                <a:solidFill>
                  <a:schemeClr val="tx1"/>
                </a:solidFill>
                <a:latin typeface="+mn-lt"/>
                <a:ea typeface="+mn-ea"/>
                <a:cs typeface="+mn-cs"/>
              </a:rPr>
              <a:t> New York: Simon &amp; Schuster.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Cohen, A. (2010). Israel's nuclear future: Iran, opacity and the vision of global zero. </a:t>
            </a:r>
            <a:r>
              <a:rPr lang="en-US" sz="1200" i="1" kern="1200" dirty="0" smtClean="0">
                <a:solidFill>
                  <a:schemeClr val="tx1"/>
                </a:solidFill>
                <a:latin typeface="+mn-lt"/>
                <a:ea typeface="+mn-ea"/>
                <a:cs typeface="+mn-cs"/>
              </a:rPr>
              <a:t>Palestine - Israel Journal of Politics, Economics &amp; Culture, 16</a:t>
            </a:r>
            <a:r>
              <a:rPr lang="en-US" sz="1200" kern="1200" dirty="0" smtClean="0">
                <a:solidFill>
                  <a:schemeClr val="tx1"/>
                </a:solidFill>
                <a:latin typeface="+mn-lt"/>
                <a:ea typeface="+mn-ea"/>
                <a:cs typeface="+mn-cs"/>
              </a:rPr>
              <a:t>(3), 6-19.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Cohen, J., &amp; Solomon, N. (1995). </a:t>
            </a:r>
            <a:r>
              <a:rPr lang="en-US" sz="1200" i="1" kern="1200" dirty="0" smtClean="0">
                <a:solidFill>
                  <a:schemeClr val="tx1"/>
                </a:solidFill>
                <a:latin typeface="+mn-lt"/>
                <a:ea typeface="+mn-ea"/>
                <a:cs typeface="+mn-cs"/>
              </a:rPr>
              <a:t>Through the media looking glass: Decoding bias and blather in the news</a:t>
            </a:r>
            <a:r>
              <a:rPr lang="en-US" sz="1200" kern="1200" dirty="0" smtClean="0">
                <a:solidFill>
                  <a:schemeClr val="tx1"/>
                </a:solidFill>
                <a:latin typeface="+mn-lt"/>
                <a:ea typeface="+mn-ea"/>
                <a:cs typeface="+mn-cs"/>
              </a:rPr>
              <a:t>. Monroe, ME: Common Courage Press.</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Conboy</a:t>
            </a:r>
            <a:r>
              <a:rPr lang="en-US" sz="1200" kern="1200" dirty="0" smtClean="0">
                <a:solidFill>
                  <a:schemeClr val="tx1"/>
                </a:solidFill>
                <a:latin typeface="+mn-lt"/>
                <a:ea typeface="+mn-ea"/>
                <a:cs typeface="+mn-cs"/>
              </a:rPr>
              <a:t>, M. (2004). </a:t>
            </a:r>
            <a:r>
              <a:rPr lang="en-US" sz="1200" i="1" kern="1200" dirty="0" smtClean="0">
                <a:solidFill>
                  <a:schemeClr val="tx1"/>
                </a:solidFill>
                <a:latin typeface="+mn-lt"/>
                <a:ea typeface="+mn-ea"/>
                <a:cs typeface="+mn-cs"/>
              </a:rPr>
              <a:t>Journalism: A critical history</a:t>
            </a:r>
            <a:r>
              <a:rPr lang="en-US" sz="1200" kern="1200" dirty="0" smtClean="0">
                <a:solidFill>
                  <a:schemeClr val="tx1"/>
                </a:solidFill>
                <a:latin typeface="+mn-lt"/>
                <a:ea typeface="+mn-ea"/>
                <a:cs typeface="+mn-cs"/>
              </a:rPr>
              <a:t>. Thousand Oaks, CA: Sage.</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Cortright</a:t>
            </a:r>
            <a:r>
              <a:rPr lang="en-US" sz="1200" kern="1200" dirty="0" smtClean="0">
                <a:solidFill>
                  <a:schemeClr val="tx1"/>
                </a:solidFill>
                <a:latin typeface="+mn-lt"/>
                <a:ea typeface="+mn-ea"/>
                <a:cs typeface="+mn-cs"/>
              </a:rPr>
              <a:t>, D. (2006). </a:t>
            </a:r>
            <a:r>
              <a:rPr lang="en-US" sz="1200" i="1" kern="1200" dirty="0" smtClean="0">
                <a:solidFill>
                  <a:schemeClr val="tx1"/>
                </a:solidFill>
                <a:latin typeface="+mn-lt"/>
                <a:ea typeface="+mn-ea"/>
                <a:cs typeface="+mn-cs"/>
              </a:rPr>
              <a:t>Gandhi and beyond: Nonviolence for an age of terrorism</a:t>
            </a:r>
            <a:r>
              <a:rPr lang="en-US" sz="1200" kern="1200" dirty="0" smtClean="0">
                <a:solidFill>
                  <a:schemeClr val="tx1"/>
                </a:solidFill>
                <a:latin typeface="+mn-lt"/>
                <a:ea typeface="+mn-ea"/>
                <a:cs typeface="+mn-cs"/>
              </a:rPr>
              <a:t>. Boulder, CO: Paradigm.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Corvette, B. A. B. (2007), </a:t>
            </a:r>
            <a:r>
              <a:rPr lang="en-US" sz="1200" i="1" kern="1200" dirty="0" smtClean="0">
                <a:solidFill>
                  <a:schemeClr val="tx1"/>
                </a:solidFill>
                <a:latin typeface="+mn-lt"/>
                <a:ea typeface="+mn-ea"/>
                <a:cs typeface="+mn-cs"/>
              </a:rPr>
              <a:t>Conflict management: A practical guide to developing negotiation strategies.</a:t>
            </a:r>
            <a:r>
              <a:rPr lang="en-US" sz="1200" kern="1200" dirty="0" smtClean="0">
                <a:solidFill>
                  <a:schemeClr val="tx1"/>
                </a:solidFill>
                <a:latin typeface="+mn-lt"/>
                <a:ea typeface="+mn-ea"/>
                <a:cs typeface="+mn-cs"/>
              </a:rPr>
              <a:t> Upper Saddle River NJ: Pearson Education Inc.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Croteau, D. &amp; Hoynes, W. (2003). </a:t>
            </a:r>
            <a:r>
              <a:rPr lang="en-US" sz="1200" i="1" kern="1200" dirty="0" smtClean="0">
                <a:solidFill>
                  <a:schemeClr val="tx1"/>
                </a:solidFill>
                <a:latin typeface="+mn-lt"/>
                <a:ea typeface="+mn-ea"/>
                <a:cs typeface="+mn-cs"/>
              </a:rPr>
              <a:t>Media society: Industries, images, and audiences</a:t>
            </a:r>
            <a:r>
              <a:rPr lang="en-US" sz="1200" kern="1200" dirty="0" smtClean="0">
                <a:solidFill>
                  <a:schemeClr val="tx1"/>
                </a:solidFill>
                <a:latin typeface="+mn-lt"/>
                <a:ea typeface="+mn-ea"/>
                <a:cs typeface="+mn-cs"/>
              </a:rPr>
              <a:t>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ed.) Thousand Oaks, CA: Pine Forge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Dart, J. (2002). Church leaders oppose attack on Iraq. </a:t>
            </a:r>
            <a:r>
              <a:rPr lang="en-US" sz="1200" i="1" kern="1200" dirty="0" smtClean="0">
                <a:solidFill>
                  <a:schemeClr val="tx1"/>
                </a:solidFill>
                <a:latin typeface="+mn-lt"/>
                <a:ea typeface="+mn-ea"/>
                <a:cs typeface="+mn-cs"/>
              </a:rPr>
              <a:t>Christian Century, 119</a:t>
            </a:r>
            <a:r>
              <a:rPr lang="en-US" sz="1200" kern="1200" dirty="0" smtClean="0">
                <a:solidFill>
                  <a:schemeClr val="tx1"/>
                </a:solidFill>
                <a:latin typeface="+mn-lt"/>
                <a:ea typeface="+mn-ea"/>
                <a:cs typeface="+mn-cs"/>
              </a:rPr>
              <a:t>(19), 14. Retrieved from Academic Search Complete database.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Dyer, G. (1993) The roots of war. In </a:t>
            </a:r>
            <a:r>
              <a:rPr lang="en-US" sz="1200" kern="1200" dirty="0" err="1" smtClean="0">
                <a:solidFill>
                  <a:schemeClr val="tx1"/>
                </a:solidFill>
                <a:latin typeface="+mn-lt"/>
                <a:ea typeface="+mn-ea"/>
                <a:cs typeface="+mn-cs"/>
              </a:rPr>
              <a:t>Ringler</a:t>
            </a:r>
            <a:r>
              <a:rPr lang="en-US" sz="1200" kern="1200" dirty="0" smtClean="0">
                <a:solidFill>
                  <a:schemeClr val="tx1"/>
                </a:solidFill>
                <a:latin typeface="+mn-lt"/>
                <a:ea typeface="+mn-ea"/>
                <a:cs typeface="+mn-cs"/>
              </a:rPr>
              <a:t>, D. (Ed.) </a:t>
            </a:r>
            <a:r>
              <a:rPr lang="en-US" sz="1200" i="1" kern="1200" dirty="0" smtClean="0">
                <a:solidFill>
                  <a:schemeClr val="tx1"/>
                </a:solidFill>
                <a:latin typeface="+mn-lt"/>
                <a:ea typeface="+mn-ea"/>
                <a:cs typeface="+mn-cs"/>
              </a:rPr>
              <a:t>Dilemmas of war and peace: A sourcebook</a:t>
            </a:r>
            <a:r>
              <a:rPr lang="en-US" sz="1200" kern="1200" dirty="0" smtClean="0">
                <a:solidFill>
                  <a:schemeClr val="tx1"/>
                </a:solidFill>
                <a:latin typeface="+mn-lt"/>
                <a:ea typeface="+mn-ea"/>
                <a:cs typeface="+mn-cs"/>
              </a:rPr>
              <a:t>. Madison, WI: University of Wisconsin-Extension.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Ehrlich, P. R. (2008). Population, environment, war, and racism: Adventures of a public scholar. </a:t>
            </a:r>
            <a:r>
              <a:rPr lang="en-US" sz="1200" i="1" kern="1200" dirty="0" smtClean="0">
                <a:solidFill>
                  <a:schemeClr val="tx1"/>
                </a:solidFill>
                <a:latin typeface="+mn-lt"/>
                <a:ea typeface="+mn-ea"/>
                <a:cs typeface="+mn-cs"/>
              </a:rPr>
              <a:t>Antipode, 40</a:t>
            </a:r>
            <a:r>
              <a:rPr lang="en-US" sz="1200" kern="1200" dirty="0" smtClean="0">
                <a:solidFill>
                  <a:schemeClr val="tx1"/>
                </a:solidFill>
                <a:latin typeface="+mn-lt"/>
                <a:ea typeface="+mn-ea"/>
                <a:cs typeface="+mn-cs"/>
              </a:rPr>
              <a:t>(3) 383-388.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Evans, J. A. (1998). </a:t>
            </a:r>
            <a:r>
              <a:rPr lang="en-US" sz="1200" i="1" kern="1200" dirty="0" smtClean="0">
                <a:solidFill>
                  <a:schemeClr val="tx1"/>
                </a:solidFill>
                <a:latin typeface="+mn-lt"/>
                <a:ea typeface="+mn-ea"/>
                <a:cs typeface="+mn-cs"/>
              </a:rPr>
              <a:t>Celluloid mushroom clouds: Hollywood and the atomic bomb</a:t>
            </a:r>
            <a:r>
              <a:rPr lang="en-US" sz="1200" kern="1200" dirty="0" smtClean="0">
                <a:solidFill>
                  <a:schemeClr val="tx1"/>
                </a:solidFill>
                <a:latin typeface="+mn-lt"/>
                <a:ea typeface="+mn-ea"/>
                <a:cs typeface="+mn-cs"/>
              </a:rPr>
              <a:t>. Boulder, CO: </a:t>
            </a:r>
            <a:r>
              <a:rPr lang="en-US" sz="1200" kern="1200" dirty="0" err="1" smtClean="0">
                <a:solidFill>
                  <a:schemeClr val="tx1"/>
                </a:solidFill>
                <a:latin typeface="+mn-lt"/>
                <a:ea typeface="+mn-ea"/>
                <a:cs typeface="+mn-cs"/>
              </a:rPr>
              <a:t>Westview</a:t>
            </a:r>
            <a:r>
              <a:rPr lang="en-US" sz="1200" kern="1200" dirty="0" smtClean="0">
                <a:solidFill>
                  <a:schemeClr val="tx1"/>
                </a:solidFill>
                <a:latin typeface="+mn-lt"/>
                <a:ea typeface="+mn-ea"/>
                <a:cs typeface="+mn-cs"/>
              </a:rPr>
              <a:t>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Ewan, S. (25th anniversary ed.) (2001). </a:t>
            </a:r>
            <a:r>
              <a:rPr lang="en-US" sz="1200" i="1" kern="1200" dirty="0" smtClean="0">
                <a:solidFill>
                  <a:schemeClr val="tx1"/>
                </a:solidFill>
                <a:latin typeface="+mn-lt"/>
                <a:ea typeface="+mn-ea"/>
                <a:cs typeface="+mn-cs"/>
              </a:rPr>
              <a:t>Captains of consciousness: Advertising and the social roots of the consumer culture</a:t>
            </a:r>
            <a:r>
              <a:rPr lang="en-US" sz="1200" kern="1200" dirty="0" smtClean="0">
                <a:solidFill>
                  <a:schemeClr val="tx1"/>
                </a:solidFill>
                <a:latin typeface="+mn-lt"/>
                <a:ea typeface="+mn-ea"/>
                <a:cs typeface="+mn-cs"/>
              </a:rPr>
              <a:t>. New York: Basic Books.</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Filiatreau</a:t>
            </a:r>
            <a:r>
              <a:rPr lang="en-US" sz="1200" kern="1200" dirty="0" smtClean="0">
                <a:solidFill>
                  <a:schemeClr val="tx1"/>
                </a:solidFill>
                <a:latin typeface="+mn-lt"/>
                <a:ea typeface="+mn-ea"/>
                <a:cs typeface="+mn-cs"/>
              </a:rPr>
              <a:t>, J. (2002). GAC calls for U.S. restraint on Iraq. </a:t>
            </a:r>
            <a:r>
              <a:rPr lang="en-US" sz="1200" i="1" kern="1200" dirty="0" smtClean="0">
                <a:solidFill>
                  <a:schemeClr val="tx1"/>
                </a:solidFill>
                <a:latin typeface="+mn-lt"/>
                <a:ea typeface="+mn-ea"/>
                <a:cs typeface="+mn-cs"/>
              </a:rPr>
              <a:t>Network News, 22</a:t>
            </a:r>
            <a:r>
              <a:rPr lang="en-US" sz="1200" kern="1200" dirty="0" smtClean="0">
                <a:solidFill>
                  <a:schemeClr val="tx1"/>
                </a:solidFill>
                <a:latin typeface="+mn-lt"/>
                <a:ea typeface="+mn-ea"/>
                <a:cs typeface="+mn-cs"/>
              </a:rPr>
              <a:t>(4), 5. Retrieved from Academic Search Complete database.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Fischer, L. (1963). </a:t>
            </a:r>
            <a:r>
              <a:rPr lang="en-US" sz="1200" i="1" kern="1200" dirty="0" smtClean="0">
                <a:solidFill>
                  <a:schemeClr val="tx1"/>
                </a:solidFill>
                <a:latin typeface="+mn-lt"/>
                <a:ea typeface="+mn-ea"/>
                <a:cs typeface="+mn-cs"/>
              </a:rPr>
              <a:t>The life of Mahatma Gandhi</a:t>
            </a:r>
            <a:r>
              <a:rPr lang="en-US" sz="1200" kern="1200" dirty="0" smtClean="0">
                <a:solidFill>
                  <a:schemeClr val="tx1"/>
                </a:solidFill>
                <a:latin typeface="+mn-lt"/>
                <a:ea typeface="+mn-ea"/>
                <a:cs typeface="+mn-cs"/>
              </a:rPr>
              <a:t>. New York: Harper &amp; Row (original 1950).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Fisher, R. &amp; Ury, W. (1991). </a:t>
            </a:r>
            <a:r>
              <a:rPr lang="en-US" sz="1200" i="1" kern="1200" dirty="0" smtClean="0">
                <a:solidFill>
                  <a:schemeClr val="tx1"/>
                </a:solidFill>
                <a:latin typeface="+mn-lt"/>
                <a:ea typeface="+mn-ea"/>
                <a:cs typeface="+mn-cs"/>
              </a:rPr>
              <a:t>Getting to yes: Negotiating agreement without giving in</a:t>
            </a:r>
            <a:r>
              <a:rPr lang="en-US" sz="1200" kern="1200" dirty="0" smtClean="0">
                <a:solidFill>
                  <a:schemeClr val="tx1"/>
                </a:solidFill>
                <a:latin typeface="+mn-lt"/>
                <a:ea typeface="+mn-ea"/>
                <a:cs typeface="+mn-cs"/>
              </a:rPr>
              <a:t>. (2nd ed.). New York: Penguin Books.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Fisher, R., </a:t>
            </a:r>
            <a:r>
              <a:rPr lang="en-US" sz="1200" kern="1200" dirty="0" err="1" smtClean="0">
                <a:solidFill>
                  <a:schemeClr val="tx1"/>
                </a:solidFill>
                <a:latin typeface="+mn-lt"/>
                <a:ea typeface="+mn-ea"/>
                <a:cs typeface="+mn-cs"/>
              </a:rPr>
              <a:t>Kopelman</a:t>
            </a:r>
            <a:r>
              <a:rPr lang="en-US" sz="1200" kern="1200" dirty="0" smtClean="0">
                <a:solidFill>
                  <a:schemeClr val="tx1"/>
                </a:solidFill>
                <a:latin typeface="+mn-lt"/>
                <a:ea typeface="+mn-ea"/>
                <a:cs typeface="+mn-cs"/>
              </a:rPr>
              <a:t>, E., &amp; Schneider, A. K. (1994). </a:t>
            </a:r>
            <a:r>
              <a:rPr lang="en-US" sz="1200" i="1" kern="1200" dirty="0" smtClean="0">
                <a:solidFill>
                  <a:schemeClr val="tx1"/>
                </a:solidFill>
                <a:latin typeface="+mn-lt"/>
                <a:ea typeface="+mn-ea"/>
                <a:cs typeface="+mn-cs"/>
              </a:rPr>
              <a:t>Beyond Machiavelli: Tools for coping with conflic</a:t>
            </a:r>
            <a:r>
              <a:rPr lang="en-US" sz="1200" kern="1200" dirty="0" smtClean="0">
                <a:solidFill>
                  <a:schemeClr val="tx1"/>
                </a:solidFill>
                <a:latin typeface="+mn-lt"/>
                <a:ea typeface="+mn-ea"/>
                <a:cs typeface="+mn-cs"/>
              </a:rPr>
              <a:t>t. Cambridge, MA: Harvard University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Fisher, R., &amp; Shapiro, D. (2005). </a:t>
            </a:r>
            <a:r>
              <a:rPr lang="en-US" sz="1200" i="1" kern="1200" dirty="0" smtClean="0">
                <a:solidFill>
                  <a:schemeClr val="tx1"/>
                </a:solidFill>
                <a:latin typeface="+mn-lt"/>
                <a:ea typeface="+mn-ea"/>
                <a:cs typeface="+mn-cs"/>
              </a:rPr>
              <a:t>Beyond reason: Using emotions as you negotiate</a:t>
            </a:r>
            <a:r>
              <a:rPr lang="en-US" sz="1200" kern="1200" dirty="0" smtClean="0">
                <a:solidFill>
                  <a:schemeClr val="tx1"/>
                </a:solidFill>
                <a:latin typeface="+mn-lt"/>
                <a:ea typeface="+mn-ea"/>
                <a:cs typeface="+mn-cs"/>
              </a:rPr>
              <a:t>. New York: Penguin Books.</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Freire</a:t>
            </a:r>
            <a:r>
              <a:rPr lang="en-US" sz="1200" kern="1200" dirty="0" smtClean="0">
                <a:solidFill>
                  <a:schemeClr val="tx1"/>
                </a:solidFill>
                <a:latin typeface="+mn-lt"/>
                <a:ea typeface="+mn-ea"/>
                <a:cs typeface="+mn-cs"/>
              </a:rPr>
              <a:t>, P. (2000). </a:t>
            </a:r>
            <a:r>
              <a:rPr lang="en-US" sz="1200" i="1" kern="1200" dirty="0" smtClean="0">
                <a:solidFill>
                  <a:schemeClr val="tx1"/>
                </a:solidFill>
                <a:latin typeface="+mn-lt"/>
                <a:ea typeface="+mn-ea"/>
                <a:cs typeface="+mn-cs"/>
              </a:rPr>
              <a:t>Pedagogy of the oppressed</a:t>
            </a:r>
            <a:r>
              <a:rPr lang="en-US" sz="1200" kern="1200" dirty="0" smtClean="0">
                <a:solidFill>
                  <a:schemeClr val="tx1"/>
                </a:solidFill>
                <a:latin typeface="+mn-lt"/>
                <a:ea typeface="+mn-ea"/>
                <a:cs typeface="+mn-cs"/>
              </a:rPr>
              <a:t>. New York: The Continuum International Publishing Group.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Fry, D. P. (2006). </a:t>
            </a:r>
            <a:r>
              <a:rPr lang="en-US" sz="1200" i="1" kern="1200" dirty="0" smtClean="0">
                <a:solidFill>
                  <a:schemeClr val="tx1"/>
                </a:solidFill>
                <a:latin typeface="+mn-lt"/>
                <a:ea typeface="+mn-ea"/>
                <a:cs typeface="+mn-cs"/>
              </a:rPr>
              <a:t>The human potential for peace: An anthropological challenge to assumptions about war and violence</a:t>
            </a:r>
            <a:r>
              <a:rPr lang="en-US" sz="1200" kern="1200" dirty="0" smtClean="0">
                <a:solidFill>
                  <a:schemeClr val="tx1"/>
                </a:solidFill>
                <a:latin typeface="+mn-lt"/>
                <a:ea typeface="+mn-ea"/>
                <a:cs typeface="+mn-cs"/>
              </a:rPr>
              <a:t>. New York: Oxford University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Galtung, J. (2002a). The role of the intellectual—An excursion into self-criticism. </a:t>
            </a:r>
            <a:r>
              <a:rPr lang="en-US" sz="1200" i="1" kern="1200" dirty="0" smtClean="0">
                <a:solidFill>
                  <a:schemeClr val="tx1"/>
                </a:solidFill>
                <a:latin typeface="+mn-lt"/>
                <a:ea typeface="+mn-ea"/>
                <a:cs typeface="+mn-cs"/>
              </a:rPr>
              <a:t>Higher Education in Europe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27</a:t>
            </a:r>
            <a:r>
              <a:rPr lang="en-US" sz="1200" kern="1200" dirty="0" smtClean="0">
                <a:solidFill>
                  <a:schemeClr val="tx1"/>
                </a:solidFill>
                <a:latin typeface="+mn-lt"/>
                <a:ea typeface="+mn-ea"/>
                <a:cs typeface="+mn-cs"/>
              </a:rPr>
              <a:t>(1/2), 60-63.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Galtung, J. (2002b). The role of the intellectual II—This time as other-criticism. </a:t>
            </a:r>
            <a:r>
              <a:rPr lang="en-US" sz="1200" i="1" kern="1200" dirty="0" smtClean="0">
                <a:solidFill>
                  <a:schemeClr val="tx1"/>
                </a:solidFill>
                <a:latin typeface="+mn-lt"/>
                <a:ea typeface="+mn-ea"/>
                <a:cs typeface="+mn-cs"/>
              </a:rPr>
              <a:t>Higher Education in Europe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27</a:t>
            </a:r>
            <a:r>
              <a:rPr lang="en-US" sz="1200" kern="1200" dirty="0" smtClean="0">
                <a:solidFill>
                  <a:schemeClr val="tx1"/>
                </a:solidFill>
                <a:latin typeface="+mn-lt"/>
                <a:ea typeface="+mn-ea"/>
                <a:cs typeface="+mn-cs"/>
              </a:rPr>
              <a:t>(1/2), 65-68.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Galtung, J. (2005). </a:t>
            </a:r>
            <a:r>
              <a:rPr lang="en-US" sz="1200" i="1" kern="1200" dirty="0" smtClean="0">
                <a:solidFill>
                  <a:schemeClr val="tx1"/>
                </a:solidFill>
                <a:latin typeface="+mn-lt"/>
                <a:ea typeface="+mn-ea"/>
                <a:cs typeface="+mn-cs"/>
              </a:rPr>
              <a:t>Pax Pacifica: Terrorism, the Pacific hemisphere, </a:t>
            </a:r>
            <a:r>
              <a:rPr lang="en-US" sz="1200" i="1" kern="1200" dirty="0" err="1" smtClean="0">
                <a:solidFill>
                  <a:schemeClr val="tx1"/>
                </a:solidFill>
                <a:latin typeface="+mn-lt"/>
                <a:ea typeface="+mn-ea"/>
                <a:cs typeface="+mn-cs"/>
              </a:rPr>
              <a:t>globalisation</a:t>
            </a:r>
            <a:r>
              <a:rPr lang="en-US" sz="1200" i="1" kern="1200" dirty="0" smtClean="0">
                <a:solidFill>
                  <a:schemeClr val="tx1"/>
                </a:solidFill>
                <a:latin typeface="+mn-lt"/>
                <a:ea typeface="+mn-ea"/>
                <a:cs typeface="+mn-cs"/>
              </a:rPr>
              <a:t> and Peace Studies</a:t>
            </a:r>
            <a:r>
              <a:rPr lang="en-US" sz="1200" kern="1200" dirty="0" smtClean="0">
                <a:solidFill>
                  <a:schemeClr val="tx1"/>
                </a:solidFill>
                <a:latin typeface="+mn-lt"/>
                <a:ea typeface="+mn-ea"/>
                <a:cs typeface="+mn-cs"/>
              </a:rPr>
              <a:t>. Boulder CO: Paradigm.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Galtung, J. (2006). A Review of: “Media and the Path to Peace”. </a:t>
            </a:r>
            <a:r>
              <a:rPr lang="en-US" sz="1200" i="1" kern="1200" dirty="0" smtClean="0">
                <a:solidFill>
                  <a:schemeClr val="tx1"/>
                </a:solidFill>
                <a:latin typeface="+mn-lt"/>
                <a:ea typeface="+mn-ea"/>
                <a:cs typeface="+mn-cs"/>
              </a:rPr>
              <a:t>Political Communication, 23</a:t>
            </a:r>
            <a:r>
              <a:rPr lang="en-US" sz="1200" kern="1200" dirty="0" smtClean="0">
                <a:solidFill>
                  <a:schemeClr val="tx1"/>
                </a:solidFill>
                <a:latin typeface="+mn-lt"/>
                <a:ea typeface="+mn-ea"/>
                <a:cs typeface="+mn-cs"/>
              </a:rPr>
              <a:t>(3), 364-366. Retrieved 10/17/2010 from Academic Search Complete database.</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Gan</a:t>
            </a:r>
            <a:r>
              <a:rPr lang="en-US" sz="1200" kern="1200" dirty="0" smtClean="0">
                <a:solidFill>
                  <a:schemeClr val="tx1"/>
                </a:solidFill>
                <a:latin typeface="+mn-lt"/>
                <a:ea typeface="+mn-ea"/>
                <a:cs typeface="+mn-cs"/>
              </a:rPr>
              <a:t>, B. L. (2005). Pressed into war. </a:t>
            </a:r>
            <a:r>
              <a:rPr lang="en-US" sz="1200" i="1" kern="1200" dirty="0" smtClean="0">
                <a:solidFill>
                  <a:schemeClr val="tx1"/>
                </a:solidFill>
                <a:latin typeface="+mn-lt"/>
                <a:ea typeface="+mn-ea"/>
                <a:cs typeface="+mn-cs"/>
              </a:rPr>
              <a:t>Peace Review, 17</a:t>
            </a:r>
            <a:r>
              <a:rPr lang="en-US" sz="1200" kern="1200" dirty="0" smtClean="0">
                <a:solidFill>
                  <a:schemeClr val="tx1"/>
                </a:solidFill>
                <a:latin typeface="+mn-lt"/>
                <a:ea typeface="+mn-ea"/>
                <a:cs typeface="+mn-cs"/>
              </a:rPr>
              <a:t>(4).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Gandhi, M. K. (1983). </a:t>
            </a:r>
            <a:r>
              <a:rPr lang="en-US" sz="1200" i="1" kern="1200" dirty="0" smtClean="0">
                <a:solidFill>
                  <a:schemeClr val="tx1"/>
                </a:solidFill>
                <a:latin typeface="+mn-lt"/>
                <a:ea typeface="+mn-ea"/>
                <a:cs typeface="+mn-cs"/>
              </a:rPr>
              <a:t>Autobiography: The story of my experiments with truth</a:t>
            </a:r>
            <a:r>
              <a:rPr lang="en-US" sz="1200" kern="1200" dirty="0" smtClean="0">
                <a:solidFill>
                  <a:schemeClr val="tx1"/>
                </a:solidFill>
                <a:latin typeface="+mn-lt"/>
                <a:ea typeface="+mn-ea"/>
                <a:cs typeface="+mn-cs"/>
              </a:rPr>
              <a:t>. New York: Dover Publications, Inc. (original Public Affairs Press, 1948).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Gilboa, E. (2009). Media and conflict resolution. In Bercovitch, Jacob; Kremenyuk, Victor; &amp; Zartman, I. William (Eds.). </a:t>
            </a:r>
            <a:r>
              <a:rPr lang="en-US" sz="1200" i="1" kern="1200" dirty="0" smtClean="0">
                <a:solidFill>
                  <a:schemeClr val="tx1"/>
                </a:solidFill>
                <a:latin typeface="+mn-lt"/>
                <a:ea typeface="+mn-ea"/>
                <a:cs typeface="+mn-cs"/>
              </a:rPr>
              <a:t>The Sage handbook of conflict resolution </a:t>
            </a:r>
            <a:r>
              <a:rPr lang="en-US" sz="1200" kern="1200" dirty="0" smtClean="0">
                <a:solidFill>
                  <a:schemeClr val="tx1"/>
                </a:solidFill>
                <a:latin typeface="+mn-lt"/>
                <a:ea typeface="+mn-ea"/>
                <a:cs typeface="+mn-cs"/>
              </a:rPr>
              <a:t>(pp. 455-474). Thousand Oaks, CA: Sage.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Golan, G. &amp; Gal, A. (2009). Globalization and the transformation of conflict</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Kriesberg, L., &amp; B. W. Dayton (Eds.) </a:t>
            </a:r>
            <a:r>
              <a:rPr lang="en-US" sz="1200" i="1" kern="1200" dirty="0" smtClean="0">
                <a:solidFill>
                  <a:schemeClr val="tx1"/>
                </a:solidFill>
                <a:latin typeface="+mn-lt"/>
                <a:ea typeface="+mn-ea"/>
                <a:cs typeface="+mn-cs"/>
              </a:rPr>
              <a:t>Conflict transformation and peacebuilding: Moving from violence to sustainable peace.</a:t>
            </a:r>
            <a:r>
              <a:rPr lang="en-US" sz="1200" kern="1200" dirty="0" smtClean="0">
                <a:solidFill>
                  <a:schemeClr val="tx1"/>
                </a:solidFill>
                <a:latin typeface="+mn-lt"/>
                <a:ea typeface="+mn-ea"/>
                <a:cs typeface="+mn-cs"/>
              </a:rPr>
              <a:t> New York: Routledge.</a:t>
            </a:r>
          </a:p>
          <a:p>
            <a:endParaRPr lang="en-US"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Goldenson, L. H., &amp; Wolf, M. J. (1991). </a:t>
            </a:r>
            <a:r>
              <a:rPr lang="en-US" sz="1200" i="1" kern="1200" dirty="0" smtClean="0">
                <a:solidFill>
                  <a:schemeClr val="tx1"/>
                </a:solidFill>
                <a:latin typeface="+mn-lt"/>
                <a:ea typeface="+mn-ea"/>
                <a:cs typeface="+mn-cs"/>
              </a:rPr>
              <a:t>Beating the odds: The untold story behind the rise of ABC</a:t>
            </a:r>
            <a:r>
              <a:rPr lang="en-US" sz="1200" kern="1200" dirty="0" smtClean="0">
                <a:solidFill>
                  <a:schemeClr val="tx1"/>
                </a:solidFill>
                <a:latin typeface="+mn-lt"/>
                <a:ea typeface="+mn-ea"/>
                <a:cs typeface="+mn-cs"/>
              </a:rPr>
              <a:t>. New York: Charles Scribner’s Sons.</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Gregor</a:t>
            </a:r>
            <a:r>
              <a:rPr lang="en-US" sz="1200" kern="1200" dirty="0" smtClean="0">
                <a:solidFill>
                  <a:schemeClr val="tx1"/>
                </a:solidFill>
                <a:latin typeface="+mn-lt"/>
                <a:ea typeface="+mn-ea"/>
                <a:cs typeface="+mn-cs"/>
              </a:rPr>
              <a:t>, T. (Ed.) (1996). </a:t>
            </a:r>
            <a:r>
              <a:rPr lang="en-US" sz="1200" i="1" kern="1200" dirty="0" smtClean="0">
                <a:solidFill>
                  <a:schemeClr val="tx1"/>
                </a:solidFill>
                <a:latin typeface="+mn-lt"/>
                <a:ea typeface="+mn-ea"/>
                <a:cs typeface="+mn-cs"/>
              </a:rPr>
              <a:t>A natural history of peace</a:t>
            </a:r>
            <a:r>
              <a:rPr lang="en-US" sz="1200" kern="1200" dirty="0" smtClean="0">
                <a:solidFill>
                  <a:schemeClr val="tx1"/>
                </a:solidFill>
                <a:latin typeface="+mn-lt"/>
                <a:ea typeface="+mn-ea"/>
                <a:cs typeface="+mn-cs"/>
              </a:rPr>
              <a:t>. Nashville TN: Vanderbilt University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Hammond, P. (2000). Lessons of the first draft of history. </a:t>
            </a:r>
            <a:r>
              <a:rPr lang="en-US" sz="1200" i="1" kern="1200" dirty="0" smtClean="0">
                <a:solidFill>
                  <a:schemeClr val="tx1"/>
                </a:solidFill>
                <a:latin typeface="+mn-lt"/>
                <a:ea typeface="+mn-ea"/>
                <a:cs typeface="+mn-cs"/>
              </a:rPr>
              <a:t>Media, Culture &amp; Society, 22</a:t>
            </a:r>
            <a:r>
              <a:rPr lang="en-US" sz="1200" kern="1200" dirty="0" smtClean="0">
                <a:solidFill>
                  <a:schemeClr val="tx1"/>
                </a:solidFill>
                <a:latin typeface="+mn-lt"/>
                <a:ea typeface="+mn-ea"/>
                <a:cs typeface="+mn-cs"/>
              </a:rPr>
              <a:t> (6) 847-851.</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Harrop</a:t>
            </a:r>
            <a:r>
              <a:rPr lang="en-US" sz="1200" kern="1200" dirty="0" smtClean="0">
                <a:solidFill>
                  <a:schemeClr val="tx1"/>
                </a:solidFill>
                <a:latin typeface="+mn-lt"/>
                <a:ea typeface="+mn-ea"/>
                <a:cs typeface="+mn-cs"/>
              </a:rPr>
              <a:t>, L. (2004). Propaganda's war on human rights. </a:t>
            </a:r>
            <a:r>
              <a:rPr lang="en-US" sz="1200" i="1" kern="1200" dirty="0" smtClean="0">
                <a:solidFill>
                  <a:schemeClr val="tx1"/>
                </a:solidFill>
                <a:latin typeface="+mn-lt"/>
                <a:ea typeface="+mn-ea"/>
                <a:cs typeface="+mn-cs"/>
              </a:rPr>
              <a:t>Peace Review, 16</a:t>
            </a:r>
            <a:r>
              <a:rPr lang="en-US" sz="1200" kern="1200" dirty="0" smtClean="0">
                <a:solidFill>
                  <a:schemeClr val="tx1"/>
                </a:solidFill>
                <a:latin typeface="+mn-lt"/>
                <a:ea typeface="+mn-ea"/>
                <a:cs typeface="+mn-cs"/>
              </a:rPr>
              <a:t>(3), 311-316.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Hastings, T. H. (2000). </a:t>
            </a:r>
            <a:r>
              <a:rPr lang="en-US" sz="1200" i="1" kern="1200" dirty="0" smtClean="0">
                <a:solidFill>
                  <a:schemeClr val="tx1"/>
                </a:solidFill>
                <a:latin typeface="+mn-lt"/>
                <a:ea typeface="+mn-ea"/>
                <a:cs typeface="+mn-cs"/>
              </a:rPr>
              <a:t>Ecology of war &amp; peace: Counting costs of conflict</a:t>
            </a:r>
            <a:r>
              <a:rPr lang="en-US" sz="1200" kern="1200" dirty="0" smtClean="0">
                <a:solidFill>
                  <a:schemeClr val="tx1"/>
                </a:solidFill>
                <a:latin typeface="+mn-lt"/>
                <a:ea typeface="+mn-ea"/>
                <a:cs typeface="+mn-cs"/>
              </a:rPr>
              <a:t>. Lanham, MD: University Press of America.</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Heptonstall</a:t>
            </a:r>
            <a:r>
              <a:rPr lang="en-US" sz="1200" kern="1200" dirty="0" smtClean="0">
                <a:solidFill>
                  <a:schemeClr val="tx1"/>
                </a:solidFill>
                <a:latin typeface="+mn-lt"/>
                <a:ea typeface="+mn-ea"/>
                <a:cs typeface="+mn-cs"/>
              </a:rPr>
              <a:t>, G. (2008). Noam Chomsky on America, peace and war. </a:t>
            </a:r>
            <a:r>
              <a:rPr lang="en-US" sz="1200" i="1" kern="1200" dirty="0" smtClean="0">
                <a:solidFill>
                  <a:schemeClr val="tx1"/>
                </a:solidFill>
                <a:latin typeface="+mn-lt"/>
                <a:ea typeface="+mn-ea"/>
                <a:cs typeface="+mn-cs"/>
              </a:rPr>
              <a:t>Contemporary Review, 290</a:t>
            </a:r>
            <a:r>
              <a:rPr lang="en-US" sz="1200" kern="1200" dirty="0" smtClean="0">
                <a:solidFill>
                  <a:schemeClr val="tx1"/>
                </a:solidFill>
                <a:latin typeface="+mn-lt"/>
                <a:ea typeface="+mn-ea"/>
                <a:cs typeface="+mn-cs"/>
              </a:rPr>
              <a:t>(1689), 241-243.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Herman, E. S. &amp; Chomsky, N. (1988). </a:t>
            </a:r>
            <a:r>
              <a:rPr lang="en-US" sz="1200" i="1" kern="1200" dirty="0" smtClean="0">
                <a:solidFill>
                  <a:schemeClr val="tx1"/>
                </a:solidFill>
                <a:latin typeface="+mn-lt"/>
                <a:ea typeface="+mn-ea"/>
                <a:cs typeface="+mn-cs"/>
              </a:rPr>
              <a:t>Manufacturing consent: The political economy of the mass media</a:t>
            </a:r>
            <a:r>
              <a:rPr lang="en-US" sz="1200" kern="1200" dirty="0" smtClean="0">
                <a:solidFill>
                  <a:schemeClr val="tx1"/>
                </a:solidFill>
                <a:latin typeface="+mn-lt"/>
                <a:ea typeface="+mn-ea"/>
                <a:cs typeface="+mn-cs"/>
              </a:rPr>
              <a:t>. New York: Pantheon Books.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Hess, S., &amp; Kalb, M. (Eds.) (2003). </a:t>
            </a:r>
            <a:r>
              <a:rPr lang="en-US" sz="1200" i="1" kern="1200" dirty="0" smtClean="0">
                <a:solidFill>
                  <a:schemeClr val="tx1"/>
                </a:solidFill>
                <a:latin typeface="+mn-lt"/>
                <a:ea typeface="+mn-ea"/>
                <a:cs typeface="+mn-cs"/>
              </a:rPr>
              <a:t>The media and the war on terrorism</a:t>
            </a:r>
            <a:r>
              <a:rPr lang="en-US" sz="1200" kern="1200" dirty="0" smtClean="0">
                <a:solidFill>
                  <a:schemeClr val="tx1"/>
                </a:solidFill>
                <a:latin typeface="+mn-lt"/>
                <a:ea typeface="+mn-ea"/>
                <a:cs typeface="+mn-cs"/>
              </a:rPr>
              <a:t>. Washington DC: Brookings Institution.</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Irani</a:t>
            </a:r>
            <a:r>
              <a:rPr lang="en-US" sz="1200" kern="1200" dirty="0" smtClean="0">
                <a:solidFill>
                  <a:schemeClr val="tx1"/>
                </a:solidFill>
                <a:latin typeface="+mn-lt"/>
                <a:ea typeface="+mn-ea"/>
                <a:cs typeface="+mn-cs"/>
              </a:rPr>
              <a:t>, G. E. (2004). Islamic mediation: Techniques for Middle East conflicts. In F. E. </a:t>
            </a:r>
            <a:r>
              <a:rPr lang="en-US" sz="1200" kern="1200" dirty="0" err="1" smtClean="0">
                <a:solidFill>
                  <a:schemeClr val="tx1"/>
                </a:solidFill>
                <a:latin typeface="+mn-lt"/>
                <a:ea typeface="+mn-ea"/>
                <a:cs typeface="+mn-cs"/>
              </a:rPr>
              <a:t>Jandt</a:t>
            </a:r>
            <a:r>
              <a:rPr lang="en-US" sz="1200" kern="1200" dirty="0" smtClean="0">
                <a:solidFill>
                  <a:schemeClr val="tx1"/>
                </a:solidFill>
                <a:latin typeface="+mn-lt"/>
                <a:ea typeface="+mn-ea"/>
                <a:cs typeface="+mn-cs"/>
              </a:rPr>
              <a:t> (Ed.), </a:t>
            </a:r>
            <a:r>
              <a:rPr lang="en-US" sz="1200" i="1" kern="1200" dirty="0" smtClean="0">
                <a:solidFill>
                  <a:schemeClr val="tx1"/>
                </a:solidFill>
                <a:latin typeface="+mn-lt"/>
                <a:ea typeface="+mn-ea"/>
                <a:cs typeface="+mn-cs"/>
              </a:rPr>
              <a:t>Intercultural communication: A global reader </a:t>
            </a:r>
            <a:r>
              <a:rPr lang="en-US" sz="1200" kern="1200" dirty="0" smtClean="0">
                <a:solidFill>
                  <a:schemeClr val="tx1"/>
                </a:solidFill>
                <a:latin typeface="+mn-lt"/>
                <a:ea typeface="+mn-ea"/>
                <a:cs typeface="+mn-cs"/>
              </a:rPr>
              <a:t>(pp. 360-376). Thousand Oaks, CA: Sage.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Jamieson, K. H., &amp; Waldman, P. (2003). </a:t>
            </a:r>
            <a:r>
              <a:rPr lang="en-US" sz="1200" i="1" kern="1200" dirty="0" smtClean="0">
                <a:solidFill>
                  <a:schemeClr val="tx1"/>
                </a:solidFill>
                <a:latin typeface="+mn-lt"/>
                <a:ea typeface="+mn-ea"/>
                <a:cs typeface="+mn-cs"/>
              </a:rPr>
              <a:t>The press effect: Politicians, journalists, and the stories that shape the political world</a:t>
            </a:r>
            <a:r>
              <a:rPr lang="en-US" sz="1200" kern="1200" dirty="0" smtClean="0">
                <a:solidFill>
                  <a:schemeClr val="tx1"/>
                </a:solidFill>
                <a:latin typeface="+mn-lt"/>
                <a:ea typeface="+mn-ea"/>
                <a:cs typeface="+mn-cs"/>
              </a:rPr>
              <a:t>. New York, NY: Oxford University Press.</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Jandt</a:t>
            </a:r>
            <a:r>
              <a:rPr lang="en-US" sz="1200" kern="1200" dirty="0" smtClean="0">
                <a:solidFill>
                  <a:schemeClr val="tx1"/>
                </a:solidFill>
                <a:latin typeface="+mn-lt"/>
                <a:ea typeface="+mn-ea"/>
                <a:cs typeface="+mn-cs"/>
              </a:rPr>
              <a:t>, F. E. (2007). </a:t>
            </a:r>
            <a:r>
              <a:rPr lang="en-US" sz="1200" i="1" kern="1200" dirty="0" smtClean="0">
                <a:solidFill>
                  <a:schemeClr val="tx1"/>
                </a:solidFill>
                <a:latin typeface="+mn-lt"/>
                <a:ea typeface="+mn-ea"/>
                <a:cs typeface="+mn-cs"/>
              </a:rPr>
              <a:t>An introduction to intercultural communication: Identities in a global community</a:t>
            </a:r>
            <a:r>
              <a:rPr lang="en-US" sz="1200" kern="1200" dirty="0" smtClean="0">
                <a:solidFill>
                  <a:schemeClr val="tx1"/>
                </a:solidFill>
                <a:latin typeface="+mn-lt"/>
                <a:ea typeface="+mn-ea"/>
                <a:cs typeface="+mn-cs"/>
              </a:rPr>
              <a:t> (5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ed.). Thousand Oaks, CA: Sage Publications.</a:t>
            </a:r>
          </a:p>
          <a:p>
            <a:r>
              <a:rPr lang="en-US" sz="1200" kern="1200" dirty="0" smtClean="0">
                <a:solidFill>
                  <a:schemeClr val="tx1"/>
                </a:solidFill>
                <a:latin typeface="+mn-lt"/>
                <a:ea typeface="+mn-ea"/>
                <a:cs typeface="+mn-cs"/>
              </a:rPr>
              <a:t>Jennings, M. K. &amp; </a:t>
            </a:r>
            <a:r>
              <a:rPr lang="en-US" sz="1200" kern="1200" dirty="0" err="1" smtClean="0">
                <a:solidFill>
                  <a:schemeClr val="tx1"/>
                </a:solidFill>
                <a:latin typeface="+mn-lt"/>
                <a:ea typeface="+mn-ea"/>
                <a:cs typeface="+mn-cs"/>
              </a:rPr>
              <a:t>Zeitner</a:t>
            </a:r>
            <a:r>
              <a:rPr lang="en-US" sz="1200" kern="1200" dirty="0" smtClean="0">
                <a:solidFill>
                  <a:schemeClr val="tx1"/>
                </a:solidFill>
                <a:latin typeface="+mn-lt"/>
                <a:ea typeface="+mn-ea"/>
                <a:cs typeface="+mn-cs"/>
              </a:rPr>
              <a:t>, V. (2003). Internet use and civic engagement. </a:t>
            </a:r>
            <a:r>
              <a:rPr lang="en-US" sz="1200" i="1" kern="1200" dirty="0" smtClean="0">
                <a:solidFill>
                  <a:schemeClr val="tx1"/>
                </a:solidFill>
                <a:latin typeface="+mn-lt"/>
                <a:ea typeface="+mn-ea"/>
                <a:cs typeface="+mn-cs"/>
              </a:rPr>
              <a:t>Public Opinion Quarterly, 67</a:t>
            </a:r>
            <a:r>
              <a:rPr lang="en-US" sz="1200" kern="1200" dirty="0" smtClean="0">
                <a:solidFill>
                  <a:schemeClr val="tx1"/>
                </a:solidFill>
                <a:latin typeface="+mn-lt"/>
                <a:ea typeface="+mn-ea"/>
                <a:cs typeface="+mn-cs"/>
              </a:rPr>
              <a:t>(3), 311-334.</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Joffe</a:t>
            </a:r>
            <a:r>
              <a:rPr lang="en-US" sz="1200" kern="1200" dirty="0" smtClean="0">
                <a:solidFill>
                  <a:schemeClr val="tx1"/>
                </a:solidFill>
                <a:latin typeface="+mn-lt"/>
                <a:ea typeface="+mn-ea"/>
                <a:cs typeface="+mn-cs"/>
              </a:rPr>
              <a:t>, J. (2009). The default power. </a:t>
            </a:r>
            <a:r>
              <a:rPr lang="en-US" sz="1200" i="1" kern="1200" dirty="0" smtClean="0">
                <a:solidFill>
                  <a:schemeClr val="tx1"/>
                </a:solidFill>
                <a:latin typeface="+mn-lt"/>
                <a:ea typeface="+mn-ea"/>
                <a:cs typeface="+mn-cs"/>
              </a:rPr>
              <a:t>Foreign Affairs, 88</a:t>
            </a:r>
            <a:r>
              <a:rPr lang="en-US" sz="1200" kern="1200" dirty="0" smtClean="0">
                <a:solidFill>
                  <a:schemeClr val="tx1"/>
                </a:solidFill>
                <a:latin typeface="+mn-lt"/>
                <a:ea typeface="+mn-ea"/>
                <a:cs typeface="+mn-cs"/>
              </a:rPr>
              <a:t>(5), 21-35. Retrieved from Academic Search Complete database.</a:t>
            </a:r>
          </a:p>
          <a:p>
            <a:endParaRPr lang="en-US"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Jowett, G. S. &amp; O’Donnell, V. (2006). </a:t>
            </a:r>
            <a:r>
              <a:rPr lang="en-US" sz="1200" i="1" kern="1200" dirty="0" smtClean="0">
                <a:solidFill>
                  <a:schemeClr val="tx1"/>
                </a:solidFill>
                <a:latin typeface="+mn-lt"/>
                <a:ea typeface="+mn-ea"/>
                <a:cs typeface="+mn-cs"/>
              </a:rPr>
              <a:t>Propaganda and persuasion</a:t>
            </a:r>
            <a:r>
              <a:rPr lang="en-US" sz="1200" kern="1200" dirty="0" smtClean="0">
                <a:solidFill>
                  <a:schemeClr val="tx1"/>
                </a:solidFill>
                <a:latin typeface="+mn-lt"/>
                <a:ea typeface="+mn-ea"/>
                <a:cs typeface="+mn-cs"/>
              </a:rPr>
              <a:t> (4th ed.). Thousand Oaks, CA: Sage.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Juergensmeyer, M. (2005). </a:t>
            </a:r>
            <a:r>
              <a:rPr lang="en-US" sz="1200" i="1" kern="1200" dirty="0" smtClean="0">
                <a:solidFill>
                  <a:schemeClr val="tx1"/>
                </a:solidFill>
                <a:latin typeface="+mn-lt"/>
                <a:ea typeface="+mn-ea"/>
                <a:cs typeface="+mn-cs"/>
              </a:rPr>
              <a:t>Gandhi’s way: A handbook of conflict resolution</a:t>
            </a:r>
            <a:r>
              <a:rPr lang="en-US" sz="1200" kern="1200" dirty="0" smtClean="0">
                <a:solidFill>
                  <a:schemeClr val="tx1"/>
                </a:solidFill>
                <a:latin typeface="+mn-lt"/>
                <a:ea typeface="+mn-ea"/>
                <a:cs typeface="+mn-cs"/>
              </a:rPr>
              <a:t>. Berkeley, CA: University of California Press (originally </a:t>
            </a:r>
            <a:r>
              <a:rPr lang="en-US" sz="1200" i="1" kern="1200" dirty="0" smtClean="0">
                <a:solidFill>
                  <a:schemeClr val="tx1"/>
                </a:solidFill>
                <a:latin typeface="+mn-lt"/>
                <a:ea typeface="+mn-ea"/>
                <a:cs typeface="+mn-cs"/>
              </a:rPr>
              <a:t>Fighting with Gandhi: A step-by-step strategy for resolving everyday conflicts</a:t>
            </a:r>
            <a:r>
              <a:rPr lang="en-US" sz="1200" kern="1200" dirty="0" smtClean="0">
                <a:solidFill>
                  <a:schemeClr val="tx1"/>
                </a:solidFill>
                <a:latin typeface="+mn-lt"/>
                <a:ea typeface="+mn-ea"/>
                <a:cs typeface="+mn-cs"/>
              </a:rPr>
              <a:t>. San Francisco: Harper &amp; Row, 1984).</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Keddy</a:t>
            </a:r>
            <a:r>
              <a:rPr lang="en-US" sz="1200" kern="1200" dirty="0" smtClean="0">
                <a:solidFill>
                  <a:schemeClr val="tx1"/>
                </a:solidFill>
                <a:latin typeface="+mn-lt"/>
                <a:ea typeface="+mn-ea"/>
                <a:cs typeface="+mn-cs"/>
              </a:rPr>
              <a:t>, B., Sims, S., &amp; Stern, P. (1996). Grounded theory as feminist research methodology. </a:t>
            </a:r>
            <a:r>
              <a:rPr lang="en-US" sz="1200" i="1" kern="1200" dirty="0" smtClean="0">
                <a:solidFill>
                  <a:schemeClr val="tx1"/>
                </a:solidFill>
                <a:latin typeface="+mn-lt"/>
                <a:ea typeface="+mn-ea"/>
                <a:cs typeface="+mn-cs"/>
              </a:rPr>
              <a:t>Journal of Advanced Nursing, 23</a:t>
            </a:r>
            <a:r>
              <a:rPr lang="en-US" sz="1200" kern="1200" dirty="0" smtClean="0">
                <a:solidFill>
                  <a:schemeClr val="tx1"/>
                </a:solidFill>
                <a:latin typeface="+mn-lt"/>
                <a:ea typeface="+mn-ea"/>
                <a:cs typeface="+mn-cs"/>
              </a:rPr>
              <a:t>(3), 448-453. doi:10.1111/1365-2648.ep8557787.</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Kellet</a:t>
            </a:r>
            <a:r>
              <a:rPr lang="en-US" sz="1200" kern="1200" dirty="0" smtClean="0">
                <a:solidFill>
                  <a:schemeClr val="tx1"/>
                </a:solidFill>
                <a:latin typeface="+mn-lt"/>
                <a:ea typeface="+mn-ea"/>
                <a:cs typeface="+mn-cs"/>
              </a:rPr>
              <a:t>, P. M. (2007). </a:t>
            </a:r>
            <a:r>
              <a:rPr lang="en-US" sz="1200" i="1" kern="1200" dirty="0" smtClean="0">
                <a:solidFill>
                  <a:schemeClr val="tx1"/>
                </a:solidFill>
                <a:latin typeface="+mn-lt"/>
                <a:ea typeface="+mn-ea"/>
                <a:cs typeface="+mn-cs"/>
              </a:rPr>
              <a:t>Conflict dialogue: Working with layers of meaning for productive relationships.</a:t>
            </a:r>
            <a:r>
              <a:rPr lang="en-US" sz="1200" kern="1200" dirty="0" smtClean="0">
                <a:solidFill>
                  <a:schemeClr val="tx1"/>
                </a:solidFill>
                <a:latin typeface="+mn-lt"/>
                <a:ea typeface="+mn-ea"/>
                <a:cs typeface="+mn-cs"/>
              </a:rPr>
              <a:t> Thousand Oaks, CA: Sage Publications.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Kennedy, P. (1987). </a:t>
            </a:r>
            <a:r>
              <a:rPr lang="en-US" sz="1200" i="1" kern="1200" dirty="0" smtClean="0">
                <a:solidFill>
                  <a:schemeClr val="tx1"/>
                </a:solidFill>
                <a:latin typeface="+mn-lt"/>
                <a:ea typeface="+mn-ea"/>
                <a:cs typeface="+mn-cs"/>
              </a:rPr>
              <a:t>The rise and fall of the great powers: Economic change and military conflict from 1500 to 2000</a:t>
            </a:r>
            <a:r>
              <a:rPr lang="en-US" sz="1200" kern="1200" dirty="0" smtClean="0">
                <a:solidFill>
                  <a:schemeClr val="tx1"/>
                </a:solidFill>
                <a:latin typeface="+mn-lt"/>
                <a:ea typeface="+mn-ea"/>
                <a:cs typeface="+mn-cs"/>
              </a:rPr>
              <a:t>. New York: Random House.</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Kerbel</a:t>
            </a:r>
            <a:r>
              <a:rPr lang="en-US" sz="1200" kern="1200" dirty="0" smtClean="0">
                <a:solidFill>
                  <a:schemeClr val="tx1"/>
                </a:solidFill>
                <a:latin typeface="+mn-lt"/>
                <a:ea typeface="+mn-ea"/>
                <a:cs typeface="+mn-cs"/>
              </a:rPr>
              <a:t>, M. R. (1999). </a:t>
            </a:r>
            <a:r>
              <a:rPr lang="en-US" sz="1200" i="1" kern="1200" dirty="0" smtClean="0">
                <a:solidFill>
                  <a:schemeClr val="tx1"/>
                </a:solidFill>
                <a:latin typeface="+mn-lt"/>
                <a:ea typeface="+mn-ea"/>
                <a:cs typeface="+mn-cs"/>
              </a:rPr>
              <a:t>Remote &amp; controlled: Media politics in a cynical age</a:t>
            </a:r>
            <a:r>
              <a:rPr lang="en-US" sz="1200" kern="1200" dirty="0" smtClean="0">
                <a:solidFill>
                  <a:schemeClr val="tx1"/>
                </a:solidFill>
                <a:latin typeface="+mn-lt"/>
                <a:ea typeface="+mn-ea"/>
                <a:cs typeface="+mn-cs"/>
              </a:rPr>
              <a:t>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ed.). Boulder, CO: </a:t>
            </a:r>
            <a:r>
              <a:rPr lang="en-US" sz="1200" kern="1200" dirty="0" err="1" smtClean="0">
                <a:solidFill>
                  <a:schemeClr val="tx1"/>
                </a:solidFill>
                <a:latin typeface="+mn-lt"/>
                <a:ea typeface="+mn-ea"/>
                <a:cs typeface="+mn-cs"/>
              </a:rPr>
              <a:t>Westview</a:t>
            </a:r>
            <a:r>
              <a:rPr lang="en-US" sz="1200" kern="1200" dirty="0" smtClean="0">
                <a:solidFill>
                  <a:schemeClr val="tx1"/>
                </a:solidFill>
                <a:latin typeface="+mn-lt"/>
                <a:ea typeface="+mn-ea"/>
                <a:cs typeface="+mn-cs"/>
              </a:rPr>
              <a:t> Press.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Kriesberg, L. (2007). </a:t>
            </a:r>
            <a:r>
              <a:rPr lang="en-US" sz="1200" i="1" kern="1200" dirty="0" smtClean="0">
                <a:solidFill>
                  <a:schemeClr val="tx1"/>
                </a:solidFill>
                <a:latin typeface="+mn-lt"/>
                <a:ea typeface="+mn-ea"/>
                <a:cs typeface="+mn-cs"/>
              </a:rPr>
              <a:t>Constructive conflicts: From escalation to resolution</a:t>
            </a:r>
            <a:r>
              <a:rPr lang="en-US" sz="1200" kern="1200" dirty="0" smtClean="0">
                <a:solidFill>
                  <a:schemeClr val="tx1"/>
                </a:solidFill>
                <a:latin typeface="+mn-lt"/>
                <a:ea typeface="+mn-ea"/>
                <a:cs typeface="+mn-cs"/>
              </a:rPr>
              <a:t>.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ed.) Lanham MD: Rowman &amp; Littlefield.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Kurtz, H. (1993). </a:t>
            </a:r>
            <a:r>
              <a:rPr lang="en-US" sz="1200" i="1" kern="1200" dirty="0" smtClean="0">
                <a:solidFill>
                  <a:schemeClr val="tx1"/>
                </a:solidFill>
                <a:latin typeface="+mn-lt"/>
                <a:ea typeface="+mn-ea"/>
                <a:cs typeface="+mn-cs"/>
              </a:rPr>
              <a:t>Media circus: The trouble with America’s newspapers</a:t>
            </a:r>
            <a:r>
              <a:rPr lang="en-US" sz="1200" kern="1200" dirty="0" smtClean="0">
                <a:solidFill>
                  <a:schemeClr val="tx1"/>
                </a:solidFill>
                <a:latin typeface="+mn-lt"/>
                <a:ea typeface="+mn-ea"/>
                <a:cs typeface="+mn-cs"/>
              </a:rPr>
              <a:t>. New York: Times Books.</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Lakoff</a:t>
            </a:r>
            <a:r>
              <a:rPr lang="en-US" sz="1200" kern="1200" dirty="0" smtClean="0">
                <a:solidFill>
                  <a:schemeClr val="tx1"/>
                </a:solidFill>
                <a:latin typeface="+mn-lt"/>
                <a:ea typeface="+mn-ea"/>
                <a:cs typeface="+mn-cs"/>
              </a:rPr>
              <a:t>, G. (2004). </a:t>
            </a:r>
            <a:r>
              <a:rPr lang="en-US" sz="1200" i="1" kern="1200" dirty="0" smtClean="0">
                <a:solidFill>
                  <a:schemeClr val="tx1"/>
                </a:solidFill>
                <a:latin typeface="+mn-lt"/>
                <a:ea typeface="+mn-ea"/>
                <a:cs typeface="+mn-cs"/>
              </a:rPr>
              <a:t>Don’t think of an elephant: Know your values and frame the debate</a:t>
            </a:r>
            <a:r>
              <a:rPr lang="en-US" sz="1200" kern="1200" dirty="0" smtClean="0">
                <a:solidFill>
                  <a:schemeClr val="tx1"/>
                </a:solidFill>
                <a:latin typeface="+mn-lt"/>
                <a:ea typeface="+mn-ea"/>
                <a:cs typeface="+mn-cs"/>
              </a:rPr>
              <a:t>. White River Junction VT: Chelsea Green.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Lee, S. T., </a:t>
            </a:r>
            <a:r>
              <a:rPr lang="en-US" sz="1200" kern="1200" dirty="0" err="1" smtClean="0">
                <a:solidFill>
                  <a:schemeClr val="tx1"/>
                </a:solidFill>
                <a:latin typeface="+mn-lt"/>
                <a:ea typeface="+mn-ea"/>
                <a:cs typeface="+mn-cs"/>
              </a:rPr>
              <a:t>Maslog</a:t>
            </a:r>
            <a:r>
              <a:rPr lang="en-US" sz="1200" kern="1200" dirty="0" smtClean="0">
                <a:solidFill>
                  <a:schemeClr val="tx1"/>
                </a:solidFill>
                <a:latin typeface="+mn-lt"/>
                <a:ea typeface="+mn-ea"/>
                <a:cs typeface="+mn-cs"/>
              </a:rPr>
              <a:t>, C. C. &amp; Kim, H. S. (2006). Asian conflicts and the Iraq war: A comparative framing analysis. </a:t>
            </a:r>
            <a:r>
              <a:rPr lang="en-US" sz="1200" i="1" kern="1200" dirty="0" smtClean="0">
                <a:solidFill>
                  <a:schemeClr val="tx1"/>
                </a:solidFill>
                <a:latin typeface="+mn-lt"/>
                <a:ea typeface="+mn-ea"/>
                <a:cs typeface="+mn-cs"/>
              </a:rPr>
              <a:t>International Communication Gazette, 68</a:t>
            </a:r>
            <a:r>
              <a:rPr lang="en-US" sz="1200" kern="1200" dirty="0" smtClean="0">
                <a:solidFill>
                  <a:schemeClr val="tx1"/>
                </a:solidFill>
                <a:latin typeface="+mn-lt"/>
                <a:ea typeface="+mn-ea"/>
                <a:cs typeface="+mn-cs"/>
              </a:rPr>
              <a:t>(5/6), 499-518. </a:t>
            </a:r>
          </a:p>
          <a:p>
            <a:r>
              <a:rPr lang="en-US" sz="1200" kern="1200" dirty="0" smtClean="0">
                <a:solidFill>
                  <a:schemeClr val="tx1"/>
                </a:solidFill>
                <a:latin typeface="+mn-lt"/>
                <a:ea typeface="+mn-ea"/>
                <a:cs typeface="+mn-cs"/>
              </a:rPr>
              <a:t>Levy, J. T. (2005). State symbols and multiculturalism. </a:t>
            </a:r>
            <a:r>
              <a:rPr lang="de-DE" sz="1200" kern="1200" dirty="0" smtClean="0">
                <a:solidFill>
                  <a:schemeClr val="tx1"/>
                </a:solidFill>
                <a:latin typeface="+mn-lt"/>
                <a:ea typeface="+mn-ea"/>
                <a:cs typeface="+mn-cs"/>
              </a:rPr>
              <a:t>In Gehring, Verna. V. (Ed.) </a:t>
            </a:r>
            <a:r>
              <a:rPr lang="en-US" sz="1200" i="1" kern="1200" dirty="0" smtClean="0">
                <a:solidFill>
                  <a:schemeClr val="tx1"/>
                </a:solidFill>
                <a:latin typeface="+mn-lt"/>
                <a:ea typeface="+mn-ea"/>
                <a:cs typeface="+mn-cs"/>
              </a:rPr>
              <a:t>Community matters: Challenges to civic engagement in the 21st century</a:t>
            </a:r>
            <a:r>
              <a:rPr lang="en-US" sz="1200"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Lanham, MD: Rowman &amp; Littlefield.</a:t>
            </a:r>
            <a:endParaRPr lang="en-US"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Lichter, S. R.; Lichter, L. S., &amp; Rothman, S. (1991). </a:t>
            </a:r>
            <a:r>
              <a:rPr lang="en-US" sz="1200" i="1" kern="1200" dirty="0" smtClean="0">
                <a:solidFill>
                  <a:schemeClr val="tx1"/>
                </a:solidFill>
                <a:latin typeface="+mn-lt"/>
                <a:ea typeface="+mn-ea"/>
                <a:cs typeface="+mn-cs"/>
              </a:rPr>
              <a:t>Watching America: What television tells us about our lives.</a:t>
            </a:r>
            <a:r>
              <a:rPr lang="en-US" sz="1200" kern="1200" dirty="0" smtClean="0">
                <a:solidFill>
                  <a:schemeClr val="tx1"/>
                </a:solidFill>
                <a:latin typeface="+mn-lt"/>
                <a:ea typeface="+mn-ea"/>
                <a:cs typeface="+mn-cs"/>
              </a:rPr>
              <a:t> New York: Prentice Hall Press.</a:t>
            </a:r>
          </a:p>
          <a:p>
            <a:r>
              <a:rPr lang="en-US" sz="1200" kern="1200" dirty="0" err="1" smtClean="0">
                <a:solidFill>
                  <a:schemeClr val="tx1"/>
                </a:solidFill>
                <a:latin typeface="+mn-lt"/>
                <a:ea typeface="+mn-ea"/>
                <a:cs typeface="+mn-cs"/>
              </a:rPr>
              <a:t>Lowney</a:t>
            </a:r>
            <a:r>
              <a:rPr lang="en-US" sz="1200" kern="1200" dirty="0" smtClean="0">
                <a:solidFill>
                  <a:schemeClr val="tx1"/>
                </a:solidFill>
                <a:latin typeface="+mn-lt"/>
                <a:ea typeface="+mn-ea"/>
                <a:cs typeface="+mn-cs"/>
              </a:rPr>
              <a:t>, K. S. (2008). </a:t>
            </a:r>
            <a:r>
              <a:rPr lang="en-US" sz="1200" kern="1200" dirty="0" err="1" smtClean="0">
                <a:solidFill>
                  <a:schemeClr val="tx1"/>
                </a:solidFill>
                <a:latin typeface="+mn-lt"/>
                <a:ea typeface="+mn-ea"/>
                <a:cs typeface="+mn-cs"/>
              </a:rPr>
              <a:t>Claimsmaking</a:t>
            </a:r>
            <a:r>
              <a:rPr lang="en-US" sz="1200" kern="1200" dirty="0" smtClean="0">
                <a:solidFill>
                  <a:schemeClr val="tx1"/>
                </a:solidFill>
                <a:latin typeface="+mn-lt"/>
                <a:ea typeface="+mn-ea"/>
                <a:cs typeface="+mn-cs"/>
              </a:rPr>
              <a:t>, culture, and the media in the social construction process. In Holstein, J. A. &amp; </a:t>
            </a:r>
            <a:r>
              <a:rPr lang="en-US" sz="1200" kern="1200" dirty="0" err="1" smtClean="0">
                <a:solidFill>
                  <a:schemeClr val="tx1"/>
                </a:solidFill>
                <a:latin typeface="+mn-lt"/>
                <a:ea typeface="+mn-ea"/>
                <a:cs typeface="+mn-cs"/>
              </a:rPr>
              <a:t>Gubrium</a:t>
            </a:r>
            <a:r>
              <a:rPr lang="en-US" sz="1200" kern="1200" dirty="0" smtClean="0">
                <a:solidFill>
                  <a:schemeClr val="tx1"/>
                </a:solidFill>
                <a:latin typeface="+mn-lt"/>
                <a:ea typeface="+mn-ea"/>
                <a:cs typeface="+mn-cs"/>
              </a:rPr>
              <a:t>, J. F. (Eds</a:t>
            </a:r>
            <a:r>
              <a:rPr lang="en-US" sz="1200" i="1" kern="1200" dirty="0" smtClean="0">
                <a:solidFill>
                  <a:schemeClr val="tx1"/>
                </a:solidFill>
                <a:latin typeface="+mn-lt"/>
                <a:ea typeface="+mn-ea"/>
                <a:cs typeface="+mn-cs"/>
              </a:rPr>
              <a:t>.). Handbook of constructionist research </a:t>
            </a:r>
            <a:r>
              <a:rPr lang="en-US" sz="1200" kern="1200" dirty="0" smtClean="0">
                <a:solidFill>
                  <a:schemeClr val="tx1"/>
                </a:solidFill>
                <a:latin typeface="+mn-lt"/>
                <a:ea typeface="+mn-ea"/>
                <a:cs typeface="+mn-cs"/>
              </a:rPr>
              <a:t>(pp. 331-353)</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New York: The Guilford Press.</a:t>
            </a:r>
          </a:p>
          <a:p>
            <a:r>
              <a:rPr lang="en-US" sz="1200" kern="1200" dirty="0" smtClean="0">
                <a:solidFill>
                  <a:schemeClr val="tx1"/>
                </a:solidFill>
                <a:latin typeface="+mn-lt"/>
                <a:ea typeface="+mn-ea"/>
                <a:cs typeface="+mn-cs"/>
              </a:rPr>
              <a:t>Lynch, J. &amp; </a:t>
            </a:r>
            <a:r>
              <a:rPr lang="en-US" sz="1200" kern="1200" dirty="0" err="1" smtClean="0">
                <a:solidFill>
                  <a:schemeClr val="tx1"/>
                </a:solidFill>
                <a:latin typeface="+mn-lt"/>
                <a:ea typeface="+mn-ea"/>
                <a:cs typeface="+mn-cs"/>
              </a:rPr>
              <a:t>McGoldrick</a:t>
            </a:r>
            <a:r>
              <a:rPr lang="en-US" sz="1200" kern="1200" dirty="0" smtClean="0">
                <a:solidFill>
                  <a:schemeClr val="tx1"/>
                </a:solidFill>
                <a:latin typeface="+mn-lt"/>
                <a:ea typeface="+mn-ea"/>
                <a:cs typeface="+mn-cs"/>
              </a:rPr>
              <a:t>, A. (2005a). </a:t>
            </a:r>
            <a:r>
              <a:rPr lang="en-US" sz="1200" i="1" kern="1200" dirty="0" smtClean="0">
                <a:solidFill>
                  <a:schemeClr val="tx1"/>
                </a:solidFill>
                <a:latin typeface="+mn-lt"/>
                <a:ea typeface="+mn-ea"/>
                <a:cs typeface="+mn-cs"/>
              </a:rPr>
              <a:t>Peace journalism</a:t>
            </a:r>
            <a:r>
              <a:rPr lang="en-US" sz="1200" kern="1200" dirty="0" smtClean="0">
                <a:solidFill>
                  <a:schemeClr val="tx1"/>
                </a:solidFill>
                <a:latin typeface="+mn-lt"/>
                <a:ea typeface="+mn-ea"/>
                <a:cs typeface="+mn-cs"/>
              </a:rPr>
              <a:t>. Gloucestershire UK: Hawthorn House.</a:t>
            </a:r>
          </a:p>
          <a:p>
            <a:r>
              <a:rPr lang="en-US" sz="1200" kern="1200" dirty="0" smtClean="0">
                <a:solidFill>
                  <a:schemeClr val="tx1"/>
                </a:solidFill>
                <a:latin typeface="+mn-lt"/>
                <a:ea typeface="+mn-ea"/>
                <a:cs typeface="+mn-cs"/>
              </a:rPr>
              <a:t>Lynch, J. &amp; </a:t>
            </a:r>
            <a:r>
              <a:rPr lang="en-US" sz="1200" kern="1200" dirty="0" err="1" smtClean="0">
                <a:solidFill>
                  <a:schemeClr val="tx1"/>
                </a:solidFill>
                <a:latin typeface="+mn-lt"/>
                <a:ea typeface="+mn-ea"/>
                <a:cs typeface="+mn-cs"/>
              </a:rPr>
              <a:t>McGoldrick</a:t>
            </a:r>
            <a:r>
              <a:rPr lang="en-US" sz="1200" kern="1200" dirty="0" smtClean="0">
                <a:solidFill>
                  <a:schemeClr val="tx1"/>
                </a:solidFill>
                <a:latin typeface="+mn-lt"/>
                <a:ea typeface="+mn-ea"/>
                <a:cs typeface="+mn-cs"/>
              </a:rPr>
              <a:t>, A. (2005b). War and peace journalism in the holy land. </a:t>
            </a:r>
            <a:r>
              <a:rPr lang="en-US" sz="1200" i="1" kern="1200" dirty="0" smtClean="0">
                <a:solidFill>
                  <a:schemeClr val="tx1"/>
                </a:solidFill>
                <a:latin typeface="+mn-lt"/>
                <a:ea typeface="+mn-ea"/>
                <a:cs typeface="+mn-cs"/>
              </a:rPr>
              <a:t>Social Alternatives, 24</a:t>
            </a:r>
            <a:r>
              <a:rPr lang="en-US" sz="1200" kern="1200" dirty="0" smtClean="0">
                <a:solidFill>
                  <a:schemeClr val="tx1"/>
                </a:solidFill>
                <a:latin typeface="+mn-lt"/>
                <a:ea typeface="+mn-ea"/>
                <a:cs typeface="+mn-cs"/>
              </a:rPr>
              <a:t>(1), 11-15.</a:t>
            </a:r>
          </a:p>
          <a:p>
            <a:r>
              <a:rPr lang="en-US" sz="1200" kern="1200" dirty="0" smtClean="0">
                <a:solidFill>
                  <a:schemeClr val="tx1"/>
                </a:solidFill>
                <a:latin typeface="+mn-lt"/>
                <a:ea typeface="+mn-ea"/>
                <a:cs typeface="+mn-cs"/>
              </a:rPr>
              <a:t>Lynch, J. (2008). </a:t>
            </a:r>
            <a:r>
              <a:rPr lang="en-US" sz="1200" i="1" kern="1200" dirty="0" smtClean="0">
                <a:solidFill>
                  <a:schemeClr val="tx1"/>
                </a:solidFill>
                <a:latin typeface="+mn-lt"/>
                <a:ea typeface="+mn-ea"/>
                <a:cs typeface="+mn-cs"/>
              </a:rPr>
              <a:t>Debates in peace journalism</a:t>
            </a:r>
            <a:r>
              <a:rPr lang="en-US" sz="1200" kern="1200" dirty="0" smtClean="0">
                <a:solidFill>
                  <a:schemeClr val="tx1"/>
                </a:solidFill>
                <a:latin typeface="+mn-lt"/>
                <a:ea typeface="+mn-ea"/>
                <a:cs typeface="+mn-cs"/>
              </a:rPr>
              <a:t>. Sydney, Australia: Sydney University Press.</a:t>
            </a:r>
          </a:p>
          <a:p>
            <a:r>
              <a:rPr lang="de-DE" sz="1200" kern="1200" dirty="0" smtClean="0">
                <a:solidFill>
                  <a:schemeClr val="tx1"/>
                </a:solidFill>
                <a:latin typeface="+mn-lt"/>
                <a:ea typeface="+mn-ea"/>
                <a:cs typeface="+mn-cs"/>
              </a:rPr>
              <a:t>Maier, S. L. &amp; Monahan, B. A. (2010). </a:t>
            </a:r>
            <a:r>
              <a:rPr lang="en-US" sz="1200" kern="1200" dirty="0" smtClean="0">
                <a:solidFill>
                  <a:schemeClr val="tx1"/>
                </a:solidFill>
                <a:latin typeface="+mn-lt"/>
                <a:ea typeface="+mn-ea"/>
                <a:cs typeface="+mn-cs"/>
              </a:rPr>
              <a:t>How close is too close? Balancing closeness and detachment in qualitative research. </a:t>
            </a:r>
            <a:r>
              <a:rPr lang="en-US" sz="1200" i="1" kern="1200" dirty="0" smtClean="0">
                <a:solidFill>
                  <a:schemeClr val="tx1"/>
                </a:solidFill>
                <a:latin typeface="+mn-lt"/>
                <a:ea typeface="+mn-ea"/>
                <a:cs typeface="+mn-cs"/>
              </a:rPr>
              <a:t>Deviant Behavior, 31</a:t>
            </a:r>
            <a:r>
              <a:rPr lang="en-US" sz="1200" kern="1200" dirty="0" smtClean="0">
                <a:solidFill>
                  <a:schemeClr val="tx1"/>
                </a:solidFill>
                <a:latin typeface="+mn-lt"/>
                <a:ea typeface="+mn-ea"/>
                <a:cs typeface="+mn-cs"/>
              </a:rPr>
              <a:t>(1), 1-32.</a:t>
            </a:r>
          </a:p>
          <a:p>
            <a:r>
              <a:rPr lang="en-US" sz="1200" kern="1200" dirty="0" smtClean="0">
                <a:solidFill>
                  <a:schemeClr val="tx1"/>
                </a:solidFill>
                <a:latin typeface="+mn-lt"/>
                <a:ea typeface="+mn-ea"/>
                <a:cs typeface="+mn-cs"/>
              </a:rPr>
              <a:t>Marshall, C., &amp; </a:t>
            </a:r>
            <a:r>
              <a:rPr lang="en-US" sz="1200" kern="1200" dirty="0" err="1" smtClean="0">
                <a:solidFill>
                  <a:schemeClr val="tx1"/>
                </a:solidFill>
                <a:latin typeface="+mn-lt"/>
                <a:ea typeface="+mn-ea"/>
                <a:cs typeface="+mn-cs"/>
              </a:rPr>
              <a:t>Rossman</a:t>
            </a:r>
            <a:r>
              <a:rPr lang="en-US" sz="1200" kern="1200" dirty="0" smtClean="0">
                <a:solidFill>
                  <a:schemeClr val="tx1"/>
                </a:solidFill>
                <a:latin typeface="+mn-lt"/>
                <a:ea typeface="+mn-ea"/>
                <a:cs typeface="+mn-cs"/>
              </a:rPr>
              <a:t>, G. B. (1999). </a:t>
            </a:r>
            <a:r>
              <a:rPr lang="en-US" sz="1200" i="1" kern="1200" dirty="0" smtClean="0">
                <a:solidFill>
                  <a:schemeClr val="tx1"/>
                </a:solidFill>
                <a:latin typeface="+mn-lt"/>
                <a:ea typeface="+mn-ea"/>
                <a:cs typeface="+mn-cs"/>
              </a:rPr>
              <a:t>Designing qualitative research</a:t>
            </a:r>
            <a:r>
              <a:rPr lang="en-US" sz="1200" kern="1200" dirty="0" smtClean="0">
                <a:solidFill>
                  <a:schemeClr val="tx1"/>
                </a:solidFill>
                <a:latin typeface="+mn-lt"/>
                <a:ea typeface="+mn-ea"/>
                <a:cs typeface="+mn-cs"/>
              </a:rPr>
              <a:t> (3rd ed.). Thousand Oaks, Calif.: Sage.</a:t>
            </a:r>
          </a:p>
          <a:p>
            <a:r>
              <a:rPr lang="en-US" sz="1200" kern="1200" dirty="0" smtClean="0">
                <a:solidFill>
                  <a:schemeClr val="tx1"/>
                </a:solidFill>
                <a:latin typeface="+mn-lt"/>
                <a:ea typeface="+mn-ea"/>
                <a:cs typeface="+mn-cs"/>
              </a:rPr>
              <a:t>Maxwell, J. A. (2005). </a:t>
            </a:r>
            <a:r>
              <a:rPr lang="en-US" sz="1200" i="1" kern="1200" dirty="0" smtClean="0">
                <a:solidFill>
                  <a:schemeClr val="tx1"/>
                </a:solidFill>
                <a:latin typeface="+mn-lt"/>
                <a:ea typeface="+mn-ea"/>
                <a:cs typeface="+mn-cs"/>
              </a:rPr>
              <a:t>Qualitative research design: An interactive approach </a:t>
            </a:r>
            <a:r>
              <a:rPr lang="en-US" sz="1200" kern="1200" dirty="0" smtClean="0">
                <a:solidFill>
                  <a:schemeClr val="tx1"/>
                </a:solidFill>
                <a:latin typeface="+mn-lt"/>
                <a:ea typeface="+mn-ea"/>
                <a:cs typeface="+mn-cs"/>
              </a:rPr>
              <a:t>(2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ed.). Thousand Oaks, CA: Sage.</a:t>
            </a:r>
          </a:p>
          <a:p>
            <a:r>
              <a:rPr lang="en-US" sz="1200" kern="1200" dirty="0" smtClean="0">
                <a:solidFill>
                  <a:schemeClr val="tx1"/>
                </a:solidFill>
                <a:latin typeface="+mn-lt"/>
                <a:ea typeface="+mn-ea"/>
                <a:cs typeface="+mn-cs"/>
              </a:rPr>
              <a:t>McChesney, R. W. (2004). </a:t>
            </a:r>
            <a:r>
              <a:rPr lang="en-US" sz="1200" i="1" kern="1200" dirty="0" smtClean="0">
                <a:solidFill>
                  <a:schemeClr val="tx1"/>
                </a:solidFill>
                <a:latin typeface="+mn-lt"/>
                <a:ea typeface="+mn-ea"/>
                <a:cs typeface="+mn-cs"/>
              </a:rPr>
              <a:t>The problem of the media: U.S. communication politics in the 21st century</a:t>
            </a:r>
            <a:r>
              <a:rPr lang="en-US" sz="1200" kern="1200" dirty="0" smtClean="0">
                <a:solidFill>
                  <a:schemeClr val="tx1"/>
                </a:solidFill>
                <a:latin typeface="+mn-lt"/>
                <a:ea typeface="+mn-ea"/>
                <a:cs typeface="+mn-cs"/>
              </a:rPr>
              <a:t>. New York: Monthly Review Press.</a:t>
            </a:r>
          </a:p>
          <a:p>
            <a:r>
              <a:rPr lang="en-US" sz="1200" kern="1200" dirty="0" err="1" smtClean="0">
                <a:solidFill>
                  <a:schemeClr val="tx1"/>
                </a:solidFill>
                <a:latin typeface="+mn-lt"/>
                <a:ea typeface="+mn-ea"/>
                <a:cs typeface="+mn-cs"/>
              </a:rPr>
              <a:t>McClay</a:t>
            </a:r>
            <a:r>
              <a:rPr lang="en-US" sz="1200" kern="1200" dirty="0" smtClean="0">
                <a:solidFill>
                  <a:schemeClr val="tx1"/>
                </a:solidFill>
                <a:latin typeface="+mn-lt"/>
                <a:ea typeface="+mn-ea"/>
                <a:cs typeface="+mn-cs"/>
              </a:rPr>
              <a:t>, W. M. (2002). Pseudo-intellectual. </a:t>
            </a:r>
            <a:r>
              <a:rPr lang="en-US" sz="1200" i="1" kern="1200" dirty="0" smtClean="0">
                <a:solidFill>
                  <a:schemeClr val="tx1"/>
                </a:solidFill>
                <a:latin typeface="+mn-lt"/>
                <a:ea typeface="+mn-ea"/>
                <a:cs typeface="+mn-cs"/>
              </a:rPr>
              <a:t>Public Interest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Spring</a:t>
            </a:r>
            <a:r>
              <a:rPr lang="en-US" sz="1200" kern="1200" dirty="0" smtClean="0">
                <a:solidFill>
                  <a:schemeClr val="tx1"/>
                </a:solidFill>
                <a:latin typeface="+mn-lt"/>
                <a:ea typeface="+mn-ea"/>
                <a:cs typeface="+mn-cs"/>
              </a:rPr>
              <a:t>(147), 107.</a:t>
            </a:r>
          </a:p>
          <a:p>
            <a:r>
              <a:rPr lang="en-US" sz="1200" kern="1200" dirty="0" smtClean="0">
                <a:solidFill>
                  <a:schemeClr val="tx1"/>
                </a:solidFill>
                <a:latin typeface="+mn-lt"/>
                <a:ea typeface="+mn-ea"/>
                <a:cs typeface="+mn-cs"/>
              </a:rPr>
              <a:t>McLuhan, M., &amp; Fiore, Q. (1967). </a:t>
            </a:r>
            <a:r>
              <a:rPr lang="en-US" sz="1200" i="1" kern="1200" dirty="0" smtClean="0">
                <a:solidFill>
                  <a:schemeClr val="tx1"/>
                </a:solidFill>
                <a:latin typeface="+mn-lt"/>
                <a:ea typeface="+mn-ea"/>
                <a:cs typeface="+mn-cs"/>
              </a:rPr>
              <a:t>The medium is the massage: An inventory of effects</a:t>
            </a:r>
            <a:r>
              <a:rPr lang="en-US" sz="1200" kern="1200" dirty="0" smtClean="0">
                <a:solidFill>
                  <a:schemeClr val="tx1"/>
                </a:solidFill>
                <a:latin typeface="+mn-lt"/>
                <a:ea typeface="+mn-ea"/>
                <a:cs typeface="+mn-cs"/>
              </a:rPr>
              <a:t>. New York: Bantam Books.</a:t>
            </a:r>
          </a:p>
          <a:p>
            <a:r>
              <a:rPr lang="en-US" sz="1200" kern="1200" dirty="0" smtClean="0">
                <a:solidFill>
                  <a:schemeClr val="tx1"/>
                </a:solidFill>
                <a:latin typeface="+mn-lt"/>
                <a:ea typeface="+mn-ea"/>
                <a:cs typeface="+mn-cs"/>
              </a:rPr>
              <a:t>McNeill, W. H. (1984). </a:t>
            </a:r>
            <a:r>
              <a:rPr lang="en-US" sz="1200" i="1" kern="1200" dirty="0" smtClean="0">
                <a:solidFill>
                  <a:schemeClr val="tx1"/>
                </a:solidFill>
                <a:latin typeface="+mn-lt"/>
                <a:ea typeface="+mn-ea"/>
                <a:cs typeface="+mn-cs"/>
              </a:rPr>
              <a:t>The pursuit of power</a:t>
            </a:r>
            <a:r>
              <a:rPr lang="en-US" sz="1200" kern="1200" dirty="0" smtClean="0">
                <a:solidFill>
                  <a:schemeClr val="tx1"/>
                </a:solidFill>
                <a:latin typeface="+mn-lt"/>
                <a:ea typeface="+mn-ea"/>
                <a:cs typeface="+mn-cs"/>
              </a:rPr>
              <a:t>. Chicago: The University of Chicago Press.</a:t>
            </a:r>
          </a:p>
          <a:p>
            <a:r>
              <a:rPr lang="en-US" sz="1200" kern="1200" dirty="0" err="1" smtClean="0">
                <a:solidFill>
                  <a:schemeClr val="tx1"/>
                </a:solidFill>
                <a:latin typeface="+mn-lt"/>
                <a:ea typeface="+mn-ea"/>
                <a:cs typeface="+mn-cs"/>
              </a:rPr>
              <a:t>Melzer</a:t>
            </a:r>
            <a:r>
              <a:rPr lang="en-US" sz="1200" kern="1200" dirty="0" smtClean="0">
                <a:solidFill>
                  <a:schemeClr val="tx1"/>
                </a:solidFill>
                <a:latin typeface="+mn-lt"/>
                <a:ea typeface="+mn-ea"/>
                <a:cs typeface="+mn-cs"/>
              </a:rPr>
              <a:t>, A. M., Weinberger, J., &amp; </a:t>
            </a:r>
            <a:r>
              <a:rPr lang="en-US" sz="1200" kern="1200" dirty="0" err="1" smtClean="0">
                <a:solidFill>
                  <a:schemeClr val="tx1"/>
                </a:solidFill>
                <a:latin typeface="+mn-lt"/>
                <a:ea typeface="+mn-ea"/>
                <a:cs typeface="+mn-cs"/>
              </a:rPr>
              <a:t>Zinman</a:t>
            </a:r>
            <a:r>
              <a:rPr lang="en-US" sz="1200" kern="1200" dirty="0" smtClean="0">
                <a:solidFill>
                  <a:schemeClr val="tx1"/>
                </a:solidFill>
                <a:latin typeface="+mn-lt"/>
                <a:ea typeface="+mn-ea"/>
                <a:cs typeface="+mn-cs"/>
              </a:rPr>
              <a:t>, M. R. (2003). </a:t>
            </a:r>
            <a:r>
              <a:rPr lang="en-US" sz="1200" i="1" kern="1200" dirty="0" smtClean="0">
                <a:solidFill>
                  <a:schemeClr val="tx1"/>
                </a:solidFill>
                <a:latin typeface="+mn-lt"/>
                <a:ea typeface="+mn-ea"/>
                <a:cs typeface="+mn-cs"/>
              </a:rPr>
              <a:t>The pubic intellectual: Between philosophy and politics. </a:t>
            </a:r>
            <a:r>
              <a:rPr lang="en-US" sz="1200" kern="1200" dirty="0" smtClean="0">
                <a:solidFill>
                  <a:schemeClr val="tx1"/>
                </a:solidFill>
                <a:latin typeface="+mn-lt"/>
                <a:ea typeface="+mn-ea"/>
                <a:cs typeface="+mn-cs"/>
              </a:rPr>
              <a:t>Lanham, MD: Rowman &amp; Littlefield.</a:t>
            </a:r>
          </a:p>
          <a:p>
            <a:r>
              <a:rPr lang="en-US" sz="1200" kern="1200" dirty="0" err="1" smtClean="0">
                <a:solidFill>
                  <a:schemeClr val="tx1"/>
                </a:solidFill>
                <a:latin typeface="+mn-lt"/>
                <a:ea typeface="+mn-ea"/>
                <a:cs typeface="+mn-cs"/>
              </a:rPr>
              <a:t>Mendelson</a:t>
            </a:r>
            <a:r>
              <a:rPr lang="en-US" sz="1200" kern="1200" dirty="0" smtClean="0">
                <a:solidFill>
                  <a:schemeClr val="tx1"/>
                </a:solidFill>
                <a:latin typeface="+mn-lt"/>
                <a:ea typeface="+mn-ea"/>
                <a:cs typeface="+mn-cs"/>
              </a:rPr>
              <a:t>, E. (2004). </a:t>
            </a:r>
            <a:r>
              <a:rPr lang="en-US" sz="1200" i="1" kern="1200" dirty="0" smtClean="0">
                <a:solidFill>
                  <a:schemeClr val="tx1"/>
                </a:solidFill>
                <a:latin typeface="+mn-lt"/>
                <a:ea typeface="+mn-ea"/>
                <a:cs typeface="+mn-cs"/>
              </a:rPr>
              <a:t>Introducing game theory and its applications</a:t>
            </a:r>
            <a:r>
              <a:rPr lang="en-US" sz="1200" kern="1200" dirty="0" smtClean="0">
                <a:solidFill>
                  <a:schemeClr val="tx1"/>
                </a:solidFill>
                <a:latin typeface="+mn-lt"/>
                <a:ea typeface="+mn-ea"/>
                <a:cs typeface="+mn-cs"/>
              </a:rPr>
              <a:t>. New York: Chapman &amp; Hall/CRC. </a:t>
            </a:r>
          </a:p>
          <a:p>
            <a:r>
              <a:rPr lang="en-US" sz="1200" kern="1200" dirty="0" err="1" smtClean="0">
                <a:solidFill>
                  <a:schemeClr val="tx1"/>
                </a:solidFill>
                <a:latin typeface="+mn-lt"/>
                <a:ea typeface="+mn-ea"/>
                <a:cs typeface="+mn-cs"/>
              </a:rPr>
              <a:t>Mermin</a:t>
            </a:r>
            <a:r>
              <a:rPr lang="en-US" sz="1200" kern="1200" dirty="0" smtClean="0">
                <a:solidFill>
                  <a:schemeClr val="tx1"/>
                </a:solidFill>
                <a:latin typeface="+mn-lt"/>
                <a:ea typeface="+mn-ea"/>
                <a:cs typeface="+mn-cs"/>
              </a:rPr>
              <a:t>, J. (1999). </a:t>
            </a:r>
            <a:r>
              <a:rPr lang="en-US" sz="1200" i="1" kern="1200" dirty="0" smtClean="0">
                <a:solidFill>
                  <a:schemeClr val="tx1"/>
                </a:solidFill>
                <a:latin typeface="+mn-lt"/>
                <a:ea typeface="+mn-ea"/>
                <a:cs typeface="+mn-cs"/>
              </a:rPr>
              <a:t>Debating war and peace: Media coverage of U.S. intervention in the post-Vietnam era</a:t>
            </a:r>
            <a:r>
              <a:rPr lang="en-US" sz="1200" kern="1200" dirty="0" smtClean="0">
                <a:solidFill>
                  <a:schemeClr val="tx1"/>
                </a:solidFill>
                <a:latin typeface="+mn-lt"/>
                <a:ea typeface="+mn-ea"/>
                <a:cs typeface="+mn-cs"/>
              </a:rPr>
              <a:t>. Princeton, NJ: Princeton University Press.</a:t>
            </a:r>
          </a:p>
          <a:p>
            <a:r>
              <a:rPr lang="en-US" sz="1200" kern="1200" dirty="0" smtClean="0">
                <a:solidFill>
                  <a:schemeClr val="tx1"/>
                </a:solidFill>
                <a:latin typeface="+mn-lt"/>
                <a:ea typeface="+mn-ea"/>
                <a:cs typeface="+mn-cs"/>
              </a:rPr>
              <a:t>Mills, J., Bonner, A., &amp; Francis, K. (2006). Adopting a constructivist approach to grounded theory: Implications for research design</a:t>
            </a:r>
            <a:r>
              <a:rPr lang="en-US" sz="1200" i="1" kern="1200" dirty="0" smtClean="0">
                <a:solidFill>
                  <a:schemeClr val="tx1"/>
                </a:solidFill>
                <a:latin typeface="+mn-lt"/>
                <a:ea typeface="+mn-ea"/>
                <a:cs typeface="+mn-cs"/>
              </a:rPr>
              <a:t>. International Journal of Nursing Practice, 12</a:t>
            </a:r>
            <a:r>
              <a:rPr lang="en-US" sz="1200" kern="1200" dirty="0" smtClean="0">
                <a:solidFill>
                  <a:schemeClr val="tx1"/>
                </a:solidFill>
                <a:latin typeface="+mn-lt"/>
                <a:ea typeface="+mn-ea"/>
                <a:cs typeface="+mn-cs"/>
              </a:rPr>
              <a:t>(1), 8-13. doi:10.1111/j.1440-172X.2006.00543.x.</a:t>
            </a:r>
          </a:p>
          <a:p>
            <a:r>
              <a:rPr lang="en-US" sz="1200" kern="1200" dirty="0" err="1" smtClean="0">
                <a:solidFill>
                  <a:schemeClr val="tx1"/>
                </a:solidFill>
                <a:latin typeface="+mn-lt"/>
                <a:ea typeface="+mn-ea"/>
                <a:cs typeface="+mn-cs"/>
              </a:rPr>
              <a:t>Misztal</a:t>
            </a:r>
            <a:r>
              <a:rPr lang="en-US" sz="1200" kern="1200" dirty="0" smtClean="0">
                <a:solidFill>
                  <a:schemeClr val="tx1"/>
                </a:solidFill>
                <a:latin typeface="+mn-lt"/>
                <a:ea typeface="+mn-ea"/>
                <a:cs typeface="+mn-cs"/>
              </a:rPr>
              <a:t>, B. (2009). A Nobel trinity: Jane Addams, Emily Greene Balch and Alva Myrdal. </a:t>
            </a:r>
            <a:r>
              <a:rPr lang="en-US" sz="1200" i="1" kern="1200" dirty="0" smtClean="0">
                <a:solidFill>
                  <a:schemeClr val="tx1"/>
                </a:solidFill>
                <a:latin typeface="+mn-lt"/>
                <a:ea typeface="+mn-ea"/>
                <a:cs typeface="+mn-cs"/>
              </a:rPr>
              <a:t>American Sociologist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40</a:t>
            </a:r>
            <a:r>
              <a:rPr lang="en-US" sz="1200" kern="1200" dirty="0" smtClean="0">
                <a:solidFill>
                  <a:schemeClr val="tx1"/>
                </a:solidFill>
                <a:latin typeface="+mn-lt"/>
                <a:ea typeface="+mn-ea"/>
                <a:cs typeface="+mn-cs"/>
              </a:rPr>
              <a:t>(4), 332-353. DOI 10.1007/s12108-009-9081-2.</a:t>
            </a:r>
          </a:p>
          <a:p>
            <a:r>
              <a:rPr lang="en-US" sz="1200" kern="1200" dirty="0" smtClean="0">
                <a:solidFill>
                  <a:schemeClr val="tx1"/>
                </a:solidFill>
                <a:latin typeface="+mn-lt"/>
                <a:ea typeface="+mn-ea"/>
                <a:cs typeface="+mn-cs"/>
              </a:rPr>
              <a:t>Mitchell, K. (2008). Becoming political. </a:t>
            </a:r>
            <a:r>
              <a:rPr lang="en-US" sz="1200" i="1" kern="1200" dirty="0" smtClean="0">
                <a:solidFill>
                  <a:schemeClr val="tx1"/>
                </a:solidFill>
                <a:latin typeface="+mn-lt"/>
                <a:ea typeface="+mn-ea"/>
                <a:cs typeface="+mn-cs"/>
              </a:rPr>
              <a:t>Antipode, 40</a:t>
            </a:r>
            <a:r>
              <a:rPr lang="en-US" sz="1200" kern="1200" dirty="0" smtClean="0">
                <a:solidFill>
                  <a:schemeClr val="tx1"/>
                </a:solidFill>
                <a:latin typeface="+mn-lt"/>
                <a:ea typeface="+mn-ea"/>
                <a:cs typeface="+mn-cs"/>
              </a:rPr>
              <a:t>(3), 345-350.</a:t>
            </a:r>
          </a:p>
          <a:p>
            <a:r>
              <a:rPr lang="en-US" sz="1200" kern="1200" dirty="0" err="1" smtClean="0">
                <a:solidFill>
                  <a:schemeClr val="tx1"/>
                </a:solidFill>
                <a:latin typeface="+mn-lt"/>
                <a:ea typeface="+mn-ea"/>
                <a:cs typeface="+mn-cs"/>
              </a:rPr>
              <a:t>Moustakas</a:t>
            </a:r>
            <a:r>
              <a:rPr lang="en-US" sz="1200" kern="1200" dirty="0" smtClean="0">
                <a:solidFill>
                  <a:schemeClr val="tx1"/>
                </a:solidFill>
                <a:latin typeface="+mn-lt"/>
                <a:ea typeface="+mn-ea"/>
                <a:cs typeface="+mn-cs"/>
              </a:rPr>
              <a:t>, C. (1994). </a:t>
            </a:r>
            <a:r>
              <a:rPr lang="en-US" sz="1200" i="1" kern="1200" dirty="0" smtClean="0">
                <a:solidFill>
                  <a:schemeClr val="tx1"/>
                </a:solidFill>
                <a:latin typeface="+mn-lt"/>
                <a:ea typeface="+mn-ea"/>
                <a:cs typeface="+mn-cs"/>
              </a:rPr>
              <a:t>Phenomenological research methods</a:t>
            </a:r>
            <a:r>
              <a:rPr lang="en-US" sz="1200" kern="1200" dirty="0" smtClean="0">
                <a:solidFill>
                  <a:schemeClr val="tx1"/>
                </a:solidFill>
                <a:latin typeface="+mn-lt"/>
                <a:ea typeface="+mn-ea"/>
                <a:cs typeface="+mn-cs"/>
              </a:rPr>
              <a:t>. London: SAGE Publications Ltd.</a:t>
            </a:r>
          </a:p>
          <a:p>
            <a:r>
              <a:rPr lang="en-US" sz="1200" kern="1200" dirty="0" smtClean="0">
                <a:solidFill>
                  <a:schemeClr val="tx1"/>
                </a:solidFill>
                <a:latin typeface="+mn-lt"/>
                <a:ea typeface="+mn-ea"/>
                <a:cs typeface="+mn-cs"/>
              </a:rPr>
              <a:t>Murakami, Y., Kawamura, N. &amp; Chiba, S. (Eds.) (2005). </a:t>
            </a:r>
            <a:r>
              <a:rPr lang="en-US" sz="1200" i="1" kern="1200" dirty="0" smtClean="0">
                <a:solidFill>
                  <a:schemeClr val="tx1"/>
                </a:solidFill>
                <a:latin typeface="+mn-lt"/>
                <a:ea typeface="+mn-ea"/>
                <a:cs typeface="+mn-cs"/>
              </a:rPr>
              <a:t>Toward a peaceable future: Redefining peace, security, and </a:t>
            </a:r>
            <a:r>
              <a:rPr lang="en-US" sz="1200" i="1" kern="1200" dirty="0" err="1" smtClean="0">
                <a:solidFill>
                  <a:schemeClr val="tx1"/>
                </a:solidFill>
                <a:latin typeface="+mn-lt"/>
                <a:ea typeface="+mn-ea"/>
                <a:cs typeface="+mn-cs"/>
              </a:rPr>
              <a:t>kyosei</a:t>
            </a:r>
            <a:r>
              <a:rPr lang="en-US" sz="1200" i="1" kern="1200" dirty="0" smtClean="0">
                <a:solidFill>
                  <a:schemeClr val="tx1"/>
                </a:solidFill>
                <a:latin typeface="+mn-lt"/>
                <a:ea typeface="+mn-ea"/>
                <a:cs typeface="+mn-cs"/>
              </a:rPr>
              <a:t> from a multidisciplinary perspective.</a:t>
            </a:r>
            <a:r>
              <a:rPr lang="en-US" sz="1200" kern="1200" dirty="0" smtClean="0">
                <a:solidFill>
                  <a:schemeClr val="tx1"/>
                </a:solidFill>
                <a:latin typeface="+mn-lt"/>
                <a:ea typeface="+mn-ea"/>
                <a:cs typeface="+mn-cs"/>
              </a:rPr>
              <a:t> Pullman WA: Thomas S. Foley Institute for Public Policy.</a:t>
            </a:r>
          </a:p>
          <a:p>
            <a:r>
              <a:rPr lang="en-US" sz="1200" kern="1200" dirty="0" err="1" smtClean="0">
                <a:solidFill>
                  <a:schemeClr val="tx1"/>
                </a:solidFill>
                <a:latin typeface="+mn-lt"/>
                <a:ea typeface="+mn-ea"/>
                <a:cs typeface="+mn-cs"/>
              </a:rPr>
              <a:t>Muravchik</a:t>
            </a:r>
            <a:r>
              <a:rPr lang="en-US" sz="1200" kern="1200" dirty="0" smtClean="0">
                <a:solidFill>
                  <a:schemeClr val="tx1"/>
                </a:solidFill>
                <a:latin typeface="+mn-lt"/>
                <a:ea typeface="+mn-ea"/>
                <a:cs typeface="+mn-cs"/>
              </a:rPr>
              <a:t>, J. (2003). </a:t>
            </a:r>
            <a:r>
              <a:rPr lang="en-US" sz="1200" i="1" kern="1200" dirty="0" smtClean="0">
                <a:solidFill>
                  <a:schemeClr val="tx1"/>
                </a:solidFill>
                <a:latin typeface="+mn-lt"/>
                <a:ea typeface="+mn-ea"/>
                <a:cs typeface="+mn-cs"/>
              </a:rPr>
              <a:t>Covering the intifada: How the media reported the Palestinian uprising.</a:t>
            </a:r>
            <a:r>
              <a:rPr lang="en-US" sz="1200" kern="1200" dirty="0" smtClean="0">
                <a:solidFill>
                  <a:schemeClr val="tx1"/>
                </a:solidFill>
                <a:latin typeface="+mn-lt"/>
                <a:ea typeface="+mn-ea"/>
                <a:cs typeface="+mn-cs"/>
              </a:rPr>
              <a:t> Washington DC: The Washington Institute for Near East Policy.</a:t>
            </a:r>
          </a:p>
          <a:p>
            <a:r>
              <a:rPr lang="en-US" sz="1200" kern="1200" dirty="0" smtClean="0">
                <a:solidFill>
                  <a:schemeClr val="tx1"/>
                </a:solidFill>
                <a:latin typeface="+mn-lt"/>
                <a:ea typeface="+mn-ea"/>
                <a:cs typeface="+mn-cs"/>
              </a:rPr>
              <a:t>Nance, J. (1975). </a:t>
            </a:r>
            <a:r>
              <a:rPr lang="en-US" sz="1200" i="1" kern="1200" dirty="0" smtClean="0">
                <a:solidFill>
                  <a:schemeClr val="tx1"/>
                </a:solidFill>
                <a:latin typeface="+mn-lt"/>
                <a:ea typeface="+mn-ea"/>
                <a:cs typeface="+mn-cs"/>
              </a:rPr>
              <a:t>The gentle </a:t>
            </a:r>
            <a:r>
              <a:rPr lang="en-US" sz="1200" i="1" kern="1200" dirty="0" err="1" smtClean="0">
                <a:solidFill>
                  <a:schemeClr val="tx1"/>
                </a:solidFill>
                <a:latin typeface="+mn-lt"/>
                <a:ea typeface="+mn-ea"/>
                <a:cs typeface="+mn-cs"/>
              </a:rPr>
              <a:t>Tasaday</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New York: Harcourt Brace Jovanovich.</a:t>
            </a:r>
          </a:p>
          <a:p>
            <a:r>
              <a:rPr lang="en-US" sz="1200" kern="1200" dirty="0" smtClean="0">
                <a:solidFill>
                  <a:schemeClr val="tx1"/>
                </a:solidFill>
                <a:latin typeface="+mn-lt"/>
                <a:ea typeface="+mn-ea"/>
                <a:cs typeface="+mn-cs"/>
              </a:rPr>
              <a:t>O'Connor, G. C., Rice, M. P., Peters, L. &amp; </a:t>
            </a:r>
            <a:r>
              <a:rPr lang="en-US" sz="1200" kern="1200" dirty="0" err="1" smtClean="0">
                <a:solidFill>
                  <a:schemeClr val="tx1"/>
                </a:solidFill>
                <a:latin typeface="+mn-lt"/>
                <a:ea typeface="+mn-ea"/>
                <a:cs typeface="+mn-cs"/>
              </a:rPr>
              <a:t>Veryzer</a:t>
            </a:r>
            <a:r>
              <a:rPr lang="en-US" sz="1200" kern="1200" dirty="0" smtClean="0">
                <a:solidFill>
                  <a:schemeClr val="tx1"/>
                </a:solidFill>
                <a:latin typeface="+mn-lt"/>
                <a:ea typeface="+mn-ea"/>
                <a:cs typeface="+mn-cs"/>
              </a:rPr>
              <a:t>, R. W. (2003). Managing interdisciplinary, longitudinal research teams: Extending grounded theory-building methodologies. </a:t>
            </a:r>
            <a:r>
              <a:rPr lang="en-US" sz="1200" i="1" kern="1200" dirty="0" smtClean="0">
                <a:solidFill>
                  <a:schemeClr val="tx1"/>
                </a:solidFill>
                <a:latin typeface="+mn-lt"/>
                <a:ea typeface="+mn-ea"/>
                <a:cs typeface="+mn-cs"/>
              </a:rPr>
              <a:t>Organization Science, 14</a:t>
            </a:r>
            <a:r>
              <a:rPr lang="en-US" sz="1200" kern="1200" dirty="0" smtClean="0">
                <a:solidFill>
                  <a:schemeClr val="tx1"/>
                </a:solidFill>
                <a:latin typeface="+mn-lt"/>
                <a:ea typeface="+mn-ea"/>
                <a:cs typeface="+mn-cs"/>
              </a:rPr>
              <a:t>(4), 354-373.</a:t>
            </a:r>
          </a:p>
          <a:p>
            <a:r>
              <a:rPr lang="en-US" sz="1200" kern="1200" dirty="0" smtClean="0">
                <a:solidFill>
                  <a:schemeClr val="tx1"/>
                </a:solidFill>
                <a:latin typeface="+mn-lt"/>
                <a:ea typeface="+mn-ea"/>
                <a:cs typeface="+mn-cs"/>
              </a:rPr>
              <a:t>Ohmer, M. L. &amp; DeMasi, K. (2009). </a:t>
            </a:r>
            <a:r>
              <a:rPr lang="en-US" sz="1200" i="1" kern="1200" dirty="0" smtClean="0">
                <a:solidFill>
                  <a:schemeClr val="tx1"/>
                </a:solidFill>
                <a:latin typeface="+mn-lt"/>
                <a:ea typeface="+mn-ea"/>
                <a:cs typeface="+mn-cs"/>
              </a:rPr>
              <a:t>Consensus organizing: A community development workbook. </a:t>
            </a:r>
            <a:r>
              <a:rPr lang="en-US" sz="1200" kern="1200" dirty="0" smtClean="0">
                <a:solidFill>
                  <a:schemeClr val="tx1"/>
                </a:solidFill>
                <a:latin typeface="+mn-lt"/>
                <a:ea typeface="+mn-ea"/>
                <a:cs typeface="+mn-cs"/>
              </a:rPr>
              <a:t>Thousand Oaks, CA: Sage.</a:t>
            </a:r>
          </a:p>
          <a:p>
            <a:r>
              <a:rPr lang="en-US" sz="1200" kern="1200" dirty="0" smtClean="0">
                <a:solidFill>
                  <a:schemeClr val="tx1"/>
                </a:solidFill>
                <a:latin typeface="+mn-lt"/>
                <a:ea typeface="+mn-ea"/>
                <a:cs typeface="+mn-cs"/>
              </a:rPr>
              <a:t>O'Neill, P. (2002). 100 ethicists oppose attack on Iraq. </a:t>
            </a:r>
            <a:r>
              <a:rPr lang="en-US" sz="1200" i="1" kern="1200" dirty="0" smtClean="0">
                <a:solidFill>
                  <a:schemeClr val="tx1"/>
                </a:solidFill>
                <a:latin typeface="+mn-lt"/>
                <a:ea typeface="+mn-ea"/>
                <a:cs typeface="+mn-cs"/>
              </a:rPr>
              <a:t>National Catholic Reporter, 38</a:t>
            </a:r>
            <a:r>
              <a:rPr lang="en-US" sz="1200" kern="1200" dirty="0" smtClean="0">
                <a:solidFill>
                  <a:schemeClr val="tx1"/>
                </a:solidFill>
                <a:latin typeface="+mn-lt"/>
                <a:ea typeface="+mn-ea"/>
                <a:cs typeface="+mn-cs"/>
              </a:rPr>
              <a:t>(43), 4. Retrieved from Academic Search Complete database.</a:t>
            </a:r>
          </a:p>
          <a:p>
            <a:r>
              <a:rPr lang="en-US" sz="1200" kern="1200" dirty="0" smtClean="0">
                <a:solidFill>
                  <a:schemeClr val="tx1"/>
                </a:solidFill>
                <a:latin typeface="+mn-lt"/>
                <a:ea typeface="+mn-ea"/>
                <a:cs typeface="+mn-cs"/>
              </a:rPr>
              <a:t>Ornstein, R., &amp; Ehrlich, P. (1989). </a:t>
            </a:r>
            <a:r>
              <a:rPr lang="en-US" sz="1200" i="1" kern="1200" dirty="0" smtClean="0">
                <a:solidFill>
                  <a:schemeClr val="tx1"/>
                </a:solidFill>
                <a:latin typeface="+mn-lt"/>
                <a:ea typeface="+mn-ea"/>
                <a:cs typeface="+mn-cs"/>
              </a:rPr>
              <a:t>New world new mind: Moving toward conscious evolution.</a:t>
            </a:r>
            <a:r>
              <a:rPr lang="en-US" sz="1200" kern="1200" dirty="0" smtClean="0">
                <a:solidFill>
                  <a:schemeClr val="tx1"/>
                </a:solidFill>
                <a:latin typeface="+mn-lt"/>
                <a:ea typeface="+mn-ea"/>
                <a:cs typeface="+mn-cs"/>
              </a:rPr>
              <a:t> New York: Doubleday.</a:t>
            </a:r>
          </a:p>
          <a:p>
            <a:r>
              <a:rPr lang="en-US" sz="1200" kern="1200" dirty="0" err="1" smtClean="0">
                <a:solidFill>
                  <a:schemeClr val="tx1"/>
                </a:solidFill>
                <a:latin typeface="+mn-lt"/>
                <a:ea typeface="+mn-ea"/>
                <a:cs typeface="+mn-cs"/>
              </a:rPr>
              <a:t>Pangle</a:t>
            </a:r>
            <a:r>
              <a:rPr lang="en-US" sz="1200" kern="1200" dirty="0" smtClean="0">
                <a:solidFill>
                  <a:schemeClr val="tx1"/>
                </a:solidFill>
                <a:latin typeface="+mn-lt"/>
                <a:ea typeface="+mn-ea"/>
                <a:cs typeface="+mn-cs"/>
              </a:rPr>
              <a:t>, T. L. (2003). A Platonic </a:t>
            </a:r>
            <a:r>
              <a:rPr lang="en-US" sz="1200" kern="1200" dirty="0" err="1" smtClean="0">
                <a:solidFill>
                  <a:schemeClr val="tx1"/>
                </a:solidFill>
                <a:latin typeface="+mn-lt"/>
                <a:ea typeface="+mn-ea"/>
                <a:cs typeface="+mn-cs"/>
              </a:rPr>
              <a:t>pershpective</a:t>
            </a:r>
            <a:r>
              <a:rPr lang="en-US" sz="1200" kern="1200" dirty="0" smtClean="0">
                <a:solidFill>
                  <a:schemeClr val="tx1"/>
                </a:solidFill>
                <a:latin typeface="+mn-lt"/>
                <a:ea typeface="+mn-ea"/>
                <a:cs typeface="+mn-cs"/>
              </a:rPr>
              <a:t> on the idea of the public intellectual. In </a:t>
            </a:r>
            <a:r>
              <a:rPr lang="en-US" sz="1200" kern="1200" dirty="0" err="1" smtClean="0">
                <a:solidFill>
                  <a:schemeClr val="tx1"/>
                </a:solidFill>
                <a:latin typeface="+mn-lt"/>
                <a:ea typeface="+mn-ea"/>
                <a:cs typeface="+mn-cs"/>
              </a:rPr>
              <a:t>Melzer</a:t>
            </a:r>
            <a:r>
              <a:rPr lang="en-US" sz="1200" kern="1200" dirty="0" smtClean="0">
                <a:solidFill>
                  <a:schemeClr val="tx1"/>
                </a:solidFill>
                <a:latin typeface="+mn-lt"/>
                <a:ea typeface="+mn-ea"/>
                <a:cs typeface="+mn-cs"/>
              </a:rPr>
              <a:t>, A. M., Weinberger, J., &amp; </a:t>
            </a:r>
            <a:r>
              <a:rPr lang="en-US" sz="1200" kern="1200" dirty="0" err="1" smtClean="0">
                <a:solidFill>
                  <a:schemeClr val="tx1"/>
                </a:solidFill>
                <a:latin typeface="+mn-lt"/>
                <a:ea typeface="+mn-ea"/>
                <a:cs typeface="+mn-cs"/>
              </a:rPr>
              <a:t>Zinman</a:t>
            </a:r>
            <a:r>
              <a:rPr lang="en-US" sz="1200" kern="1200" dirty="0" smtClean="0">
                <a:solidFill>
                  <a:schemeClr val="tx1"/>
                </a:solidFill>
                <a:latin typeface="+mn-lt"/>
                <a:ea typeface="+mn-ea"/>
                <a:cs typeface="+mn-cs"/>
              </a:rPr>
              <a:t>, M. R. </a:t>
            </a:r>
            <a:r>
              <a:rPr lang="en-US" sz="1200" i="1" kern="1200" dirty="0" smtClean="0">
                <a:solidFill>
                  <a:schemeClr val="tx1"/>
                </a:solidFill>
                <a:latin typeface="+mn-lt"/>
                <a:ea typeface="+mn-ea"/>
                <a:cs typeface="+mn-cs"/>
              </a:rPr>
              <a:t>The pubic intellectual: Between philosophy and politics </a:t>
            </a:r>
            <a:r>
              <a:rPr lang="en-US" sz="1200" kern="1200" dirty="0" smtClean="0">
                <a:solidFill>
                  <a:schemeClr val="tx1"/>
                </a:solidFill>
                <a:latin typeface="+mn-lt"/>
                <a:ea typeface="+mn-ea"/>
                <a:cs typeface="+mn-cs"/>
              </a:rPr>
              <a:t>(pp. 15-26)</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Lanham, MD: Rowman &amp; Littlefield. </a:t>
            </a:r>
          </a:p>
          <a:p>
            <a:r>
              <a:rPr lang="en-US" sz="1200" kern="1200" dirty="0" smtClean="0">
                <a:solidFill>
                  <a:schemeClr val="tx1"/>
                </a:solidFill>
                <a:latin typeface="+mn-lt"/>
                <a:ea typeface="+mn-ea"/>
                <a:cs typeface="+mn-cs"/>
              </a:rPr>
              <a:t>Paul, C. &amp; Kim, J. J. (2004). </a:t>
            </a:r>
            <a:r>
              <a:rPr lang="en-US" sz="1200" i="1" kern="1200" dirty="0" smtClean="0">
                <a:solidFill>
                  <a:schemeClr val="tx1"/>
                </a:solidFill>
                <a:latin typeface="+mn-lt"/>
                <a:ea typeface="+mn-ea"/>
                <a:cs typeface="+mn-cs"/>
              </a:rPr>
              <a:t>Reporters on the battlefield: The embedded press system in historical context. </a:t>
            </a:r>
            <a:r>
              <a:rPr lang="en-US" sz="1200" kern="1200" dirty="0" smtClean="0">
                <a:solidFill>
                  <a:schemeClr val="tx1"/>
                </a:solidFill>
                <a:latin typeface="+mn-lt"/>
                <a:ea typeface="+mn-ea"/>
                <a:cs typeface="+mn-cs"/>
              </a:rPr>
              <a:t>Santa Monica, CA: Rand Publications.</a:t>
            </a:r>
          </a:p>
          <a:p>
            <a:r>
              <a:rPr lang="en-US" sz="1200" kern="1200" dirty="0" smtClean="0">
                <a:solidFill>
                  <a:schemeClr val="tx1"/>
                </a:solidFill>
                <a:latin typeface="+mn-lt"/>
                <a:ea typeface="+mn-ea"/>
                <a:cs typeface="+mn-cs"/>
              </a:rPr>
              <a:t>Phillips, D.C., &amp; </a:t>
            </a:r>
            <a:r>
              <a:rPr lang="en-US" sz="1200" kern="1200" dirty="0" err="1" smtClean="0">
                <a:solidFill>
                  <a:schemeClr val="tx1"/>
                </a:solidFill>
                <a:latin typeface="+mn-lt"/>
                <a:ea typeface="+mn-ea"/>
                <a:cs typeface="+mn-cs"/>
              </a:rPr>
              <a:t>Soltis</a:t>
            </a:r>
            <a:r>
              <a:rPr lang="en-US" sz="1200" kern="1200" dirty="0" smtClean="0">
                <a:solidFill>
                  <a:schemeClr val="tx1"/>
                </a:solidFill>
                <a:latin typeface="+mn-lt"/>
                <a:ea typeface="+mn-ea"/>
                <a:cs typeface="+mn-cs"/>
              </a:rPr>
              <a:t>, J. F. (2004). </a:t>
            </a:r>
            <a:r>
              <a:rPr lang="en-US" sz="1200" i="1" kern="1200" dirty="0" smtClean="0">
                <a:solidFill>
                  <a:schemeClr val="tx1"/>
                </a:solidFill>
                <a:latin typeface="+mn-lt"/>
                <a:ea typeface="+mn-ea"/>
                <a:cs typeface="+mn-cs"/>
              </a:rPr>
              <a:t>Perspectives on learning</a:t>
            </a:r>
            <a:r>
              <a:rPr lang="en-US" sz="1200" kern="1200" dirty="0" smtClean="0">
                <a:solidFill>
                  <a:schemeClr val="tx1"/>
                </a:solidFill>
                <a:latin typeface="+mn-lt"/>
                <a:ea typeface="+mn-ea"/>
                <a:cs typeface="+mn-cs"/>
              </a:rPr>
              <a:t> (4th ed.). New York: Teachers College Press.</a:t>
            </a:r>
          </a:p>
          <a:p>
            <a:r>
              <a:rPr lang="en-US" sz="1200" kern="1200" dirty="0" smtClean="0">
                <a:solidFill>
                  <a:schemeClr val="tx1"/>
                </a:solidFill>
                <a:latin typeface="+mn-lt"/>
                <a:ea typeface="+mn-ea"/>
                <a:cs typeface="+mn-cs"/>
              </a:rPr>
              <a:t>Potter, W. J. (2003). </a:t>
            </a:r>
            <a:r>
              <a:rPr lang="en-US" sz="1200" i="1" kern="1200" dirty="0" smtClean="0">
                <a:solidFill>
                  <a:schemeClr val="tx1"/>
                </a:solidFill>
                <a:latin typeface="+mn-lt"/>
                <a:ea typeface="+mn-ea"/>
                <a:cs typeface="+mn-cs"/>
              </a:rPr>
              <a:t>The 11 myths of media violence</a:t>
            </a:r>
            <a:r>
              <a:rPr lang="en-US" sz="1200" kern="1200" dirty="0" smtClean="0">
                <a:solidFill>
                  <a:schemeClr val="tx1"/>
                </a:solidFill>
                <a:latin typeface="+mn-lt"/>
                <a:ea typeface="+mn-ea"/>
                <a:cs typeface="+mn-cs"/>
              </a:rPr>
              <a:t>. Thousand Oaks, CA: Sage.</a:t>
            </a:r>
          </a:p>
          <a:p>
            <a:r>
              <a:rPr lang="en-US" sz="1200" kern="1200" dirty="0" smtClean="0">
                <a:solidFill>
                  <a:schemeClr val="tx1"/>
                </a:solidFill>
                <a:latin typeface="+mn-lt"/>
                <a:ea typeface="+mn-ea"/>
                <a:cs typeface="+mn-cs"/>
              </a:rPr>
              <a:t>Potter, W. J. (2005). </a:t>
            </a:r>
            <a:r>
              <a:rPr lang="en-US" sz="1200" i="1" kern="1200" dirty="0" smtClean="0">
                <a:solidFill>
                  <a:schemeClr val="tx1"/>
                </a:solidFill>
                <a:latin typeface="+mn-lt"/>
                <a:ea typeface="+mn-ea"/>
                <a:cs typeface="+mn-cs"/>
              </a:rPr>
              <a:t>Media literacy</a:t>
            </a:r>
            <a:r>
              <a:rPr lang="en-US" sz="1200" kern="1200" dirty="0" smtClean="0">
                <a:solidFill>
                  <a:schemeClr val="tx1"/>
                </a:solidFill>
                <a:latin typeface="+mn-lt"/>
                <a:ea typeface="+mn-ea"/>
                <a:cs typeface="+mn-cs"/>
              </a:rPr>
              <a:t> (3rd ed.). Thousand Oaks, CA: Sage.</a:t>
            </a:r>
          </a:p>
          <a:p>
            <a:r>
              <a:rPr lang="en-US" sz="1200" kern="1200" dirty="0" smtClean="0">
                <a:solidFill>
                  <a:schemeClr val="tx1"/>
                </a:solidFill>
                <a:latin typeface="+mn-lt"/>
                <a:ea typeface="+mn-ea"/>
                <a:cs typeface="+mn-cs"/>
              </a:rPr>
              <a:t>Posner, R. A. (2003). </a:t>
            </a:r>
            <a:r>
              <a:rPr lang="en-US" sz="1200" i="1" kern="1200" dirty="0" smtClean="0">
                <a:solidFill>
                  <a:schemeClr val="tx1"/>
                </a:solidFill>
                <a:latin typeface="+mn-lt"/>
                <a:ea typeface="+mn-ea"/>
                <a:cs typeface="+mn-cs"/>
              </a:rPr>
              <a:t>Public intellectuals: A study of decline</a:t>
            </a:r>
            <a:r>
              <a:rPr lang="en-US" sz="1200" kern="1200" dirty="0" smtClean="0">
                <a:solidFill>
                  <a:schemeClr val="tx1"/>
                </a:solidFill>
                <a:latin typeface="+mn-lt"/>
                <a:ea typeface="+mn-ea"/>
                <a:cs typeface="+mn-cs"/>
              </a:rPr>
              <a:t>. Cambridge MA: Harvard University Press.</a:t>
            </a:r>
          </a:p>
          <a:p>
            <a:r>
              <a:rPr lang="en-US" sz="1200" kern="1200" dirty="0" smtClean="0">
                <a:solidFill>
                  <a:schemeClr val="tx1"/>
                </a:solidFill>
                <a:latin typeface="+mn-lt"/>
                <a:ea typeface="+mn-ea"/>
                <a:cs typeface="+mn-cs"/>
              </a:rPr>
              <a:t>Putnam, R. D. (2000). </a:t>
            </a:r>
            <a:r>
              <a:rPr lang="en-US" sz="1200" i="1" kern="1200" dirty="0" smtClean="0">
                <a:solidFill>
                  <a:schemeClr val="tx1"/>
                </a:solidFill>
                <a:latin typeface="+mn-lt"/>
                <a:ea typeface="+mn-ea"/>
                <a:cs typeface="+mn-cs"/>
              </a:rPr>
              <a:t>Bowling alone: The collapse and revival of American community</a:t>
            </a:r>
            <a:r>
              <a:rPr lang="en-US" sz="1200" kern="1200" dirty="0" smtClean="0">
                <a:solidFill>
                  <a:schemeClr val="tx1"/>
                </a:solidFill>
                <a:latin typeface="+mn-lt"/>
                <a:ea typeface="+mn-ea"/>
                <a:cs typeface="+mn-cs"/>
              </a:rPr>
              <a:t>. New York, NY: Simon &amp; Schuster.</a:t>
            </a:r>
          </a:p>
          <a:p>
            <a:r>
              <a:rPr lang="en-US" sz="1200" kern="1200" dirty="0" err="1" smtClean="0">
                <a:solidFill>
                  <a:schemeClr val="tx1"/>
                </a:solidFill>
                <a:latin typeface="+mn-lt"/>
                <a:ea typeface="+mn-ea"/>
                <a:cs typeface="+mn-cs"/>
              </a:rPr>
              <a:t>Rahe</a:t>
            </a:r>
            <a:r>
              <a:rPr lang="en-US" sz="1200" kern="1200" dirty="0" smtClean="0">
                <a:solidFill>
                  <a:schemeClr val="tx1"/>
                </a:solidFill>
                <a:latin typeface="+mn-lt"/>
                <a:ea typeface="+mn-ea"/>
                <a:cs typeface="+mn-cs"/>
              </a:rPr>
              <a:t>, P. A. (2003). The idea of the public intellectual in the Age of the Enlightenment. In </a:t>
            </a:r>
            <a:r>
              <a:rPr lang="en-US" sz="1200" kern="1200" dirty="0" err="1" smtClean="0">
                <a:solidFill>
                  <a:schemeClr val="tx1"/>
                </a:solidFill>
                <a:latin typeface="+mn-lt"/>
                <a:ea typeface="+mn-ea"/>
                <a:cs typeface="+mn-cs"/>
              </a:rPr>
              <a:t>Melzer</a:t>
            </a:r>
            <a:r>
              <a:rPr lang="en-US" sz="1200" kern="1200" dirty="0" smtClean="0">
                <a:solidFill>
                  <a:schemeClr val="tx1"/>
                </a:solidFill>
                <a:latin typeface="+mn-lt"/>
                <a:ea typeface="+mn-ea"/>
                <a:cs typeface="+mn-cs"/>
              </a:rPr>
              <a:t>, A. M., Weinberger, J., &amp; </a:t>
            </a:r>
            <a:r>
              <a:rPr lang="en-US" sz="1200" kern="1200" dirty="0" err="1" smtClean="0">
                <a:solidFill>
                  <a:schemeClr val="tx1"/>
                </a:solidFill>
                <a:latin typeface="+mn-lt"/>
                <a:ea typeface="+mn-ea"/>
                <a:cs typeface="+mn-cs"/>
              </a:rPr>
              <a:t>Zinman</a:t>
            </a:r>
            <a:r>
              <a:rPr lang="en-US" sz="1200" kern="1200" dirty="0" smtClean="0">
                <a:solidFill>
                  <a:schemeClr val="tx1"/>
                </a:solidFill>
                <a:latin typeface="+mn-lt"/>
                <a:ea typeface="+mn-ea"/>
                <a:cs typeface="+mn-cs"/>
              </a:rPr>
              <a:t>, M. R. </a:t>
            </a:r>
            <a:r>
              <a:rPr lang="en-US" sz="1200" i="1" kern="1200" dirty="0" smtClean="0">
                <a:solidFill>
                  <a:schemeClr val="tx1"/>
                </a:solidFill>
                <a:latin typeface="+mn-lt"/>
                <a:ea typeface="+mn-ea"/>
                <a:cs typeface="+mn-cs"/>
              </a:rPr>
              <a:t>The pubic intellectual: Between philosophy and politics </a:t>
            </a:r>
            <a:r>
              <a:rPr lang="en-US" sz="1200" kern="1200" dirty="0" smtClean="0">
                <a:solidFill>
                  <a:schemeClr val="tx1"/>
                </a:solidFill>
                <a:latin typeface="+mn-lt"/>
                <a:ea typeface="+mn-ea"/>
                <a:cs typeface="+mn-cs"/>
              </a:rPr>
              <a:t>(pp. 27-52)</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Lanham, MD: Rowman &amp; Littlefield.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Ramsbotham, O., Woodhouse, T. &amp; Miall, H. (2005). </a:t>
            </a:r>
            <a:r>
              <a:rPr lang="en-US" sz="1200" i="1" kern="1200" dirty="0" smtClean="0">
                <a:solidFill>
                  <a:schemeClr val="tx1"/>
                </a:solidFill>
                <a:latin typeface="+mn-lt"/>
                <a:ea typeface="+mn-ea"/>
                <a:cs typeface="+mn-cs"/>
              </a:rPr>
              <a:t>Contemporary conflict resolution</a:t>
            </a:r>
            <a:r>
              <a:rPr lang="en-US" sz="1200" kern="1200" dirty="0" smtClean="0">
                <a:solidFill>
                  <a:schemeClr val="tx1"/>
                </a:solidFill>
                <a:latin typeface="+mn-lt"/>
                <a:ea typeface="+mn-ea"/>
                <a:cs typeface="+mn-cs"/>
              </a:rPr>
              <a:t>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ed.). Cambridge UK: Polity Press.</a:t>
            </a:r>
          </a:p>
          <a:p>
            <a:r>
              <a:rPr lang="en-US" sz="1200" kern="1200" dirty="0" smtClean="0">
                <a:solidFill>
                  <a:schemeClr val="tx1"/>
                </a:solidFill>
                <a:latin typeface="+mn-lt"/>
                <a:ea typeface="+mn-ea"/>
                <a:cs typeface="+mn-cs"/>
              </a:rPr>
              <a:t>Ridgeway, J. (Ed.) (1991). </a:t>
            </a:r>
            <a:r>
              <a:rPr lang="en-US" sz="1200" i="1" kern="1200" dirty="0" smtClean="0">
                <a:solidFill>
                  <a:schemeClr val="tx1"/>
                </a:solidFill>
                <a:latin typeface="+mn-lt"/>
                <a:ea typeface="+mn-ea"/>
                <a:cs typeface="+mn-cs"/>
              </a:rPr>
              <a:t>The march to war: From day one to war’s end and beyond</a:t>
            </a:r>
            <a:r>
              <a:rPr lang="en-US" sz="1200" kern="1200" dirty="0" smtClean="0">
                <a:solidFill>
                  <a:schemeClr val="tx1"/>
                </a:solidFill>
                <a:latin typeface="+mn-lt"/>
                <a:ea typeface="+mn-ea"/>
                <a:cs typeface="+mn-cs"/>
              </a:rPr>
              <a:t>. New York: Four Walls Eight Windows.</a:t>
            </a:r>
          </a:p>
          <a:p>
            <a:r>
              <a:rPr lang="en-US" sz="1200" kern="1200" dirty="0" err="1" smtClean="0">
                <a:solidFill>
                  <a:schemeClr val="tx1"/>
                </a:solidFill>
                <a:latin typeface="+mn-lt"/>
                <a:ea typeface="+mn-ea"/>
                <a:cs typeface="+mn-cs"/>
              </a:rPr>
              <a:t>Ringler</a:t>
            </a:r>
            <a:r>
              <a:rPr lang="en-US" sz="1200" kern="1200" dirty="0" smtClean="0">
                <a:solidFill>
                  <a:schemeClr val="tx1"/>
                </a:solidFill>
                <a:latin typeface="+mn-lt"/>
                <a:ea typeface="+mn-ea"/>
                <a:cs typeface="+mn-cs"/>
              </a:rPr>
              <a:t>, D. (Ed.) (1993). </a:t>
            </a:r>
            <a:r>
              <a:rPr lang="en-US" sz="1200" i="1" kern="1200" dirty="0" smtClean="0">
                <a:solidFill>
                  <a:schemeClr val="tx1"/>
                </a:solidFill>
                <a:latin typeface="+mn-lt"/>
                <a:ea typeface="+mn-ea"/>
                <a:cs typeface="+mn-cs"/>
              </a:rPr>
              <a:t>Dilemmas of war and peace: A sourcebook</a:t>
            </a:r>
            <a:r>
              <a:rPr lang="en-US" sz="1200" kern="1200" dirty="0" smtClean="0">
                <a:solidFill>
                  <a:schemeClr val="tx1"/>
                </a:solidFill>
                <a:latin typeface="+mn-lt"/>
                <a:ea typeface="+mn-ea"/>
                <a:cs typeface="+mn-cs"/>
              </a:rPr>
              <a:t>. Madison, WI: University of Wisconsin-Extension. </a:t>
            </a:r>
          </a:p>
          <a:p>
            <a:r>
              <a:rPr lang="en-US" sz="1200" kern="1200" dirty="0" smtClean="0">
                <a:solidFill>
                  <a:schemeClr val="tx1"/>
                </a:solidFill>
                <a:latin typeface="+mn-lt"/>
                <a:ea typeface="+mn-ea"/>
                <a:cs typeface="+mn-cs"/>
              </a:rPr>
              <a:t>Roman, L. G. (2009). The unruly solon: Unfasten your seatbelts, take no prisoners, make no apologies! </a:t>
            </a:r>
            <a:r>
              <a:rPr lang="en-US" sz="1200" i="1" kern="1200" dirty="0" smtClean="0">
                <a:solidFill>
                  <a:schemeClr val="tx1"/>
                </a:solidFill>
                <a:latin typeface="+mn-lt"/>
                <a:ea typeface="+mn-ea"/>
                <a:cs typeface="+mn-cs"/>
              </a:rPr>
              <a:t>International Journal of Qualitative Studies in Education, 22</a:t>
            </a:r>
            <a:r>
              <a:rPr lang="en-US" sz="1200" kern="1200" dirty="0" smtClean="0">
                <a:solidFill>
                  <a:schemeClr val="tx1"/>
                </a:solidFill>
                <a:latin typeface="+mn-lt"/>
                <a:ea typeface="+mn-ea"/>
                <a:cs typeface="+mn-cs"/>
              </a:rPr>
              <a:t>(1), 1-16.</a:t>
            </a:r>
          </a:p>
          <a:p>
            <a:r>
              <a:rPr lang="en-US" sz="1200" kern="1200" dirty="0" smtClean="0">
                <a:solidFill>
                  <a:schemeClr val="tx1"/>
                </a:solidFill>
                <a:latin typeface="+mn-lt"/>
                <a:ea typeface="+mn-ea"/>
                <a:cs typeface="+mn-cs"/>
              </a:rPr>
              <a:t>Roy, A. (2004). </a:t>
            </a:r>
            <a:r>
              <a:rPr lang="en-US" sz="1200" i="1" kern="1200" dirty="0" smtClean="0">
                <a:solidFill>
                  <a:schemeClr val="tx1"/>
                </a:solidFill>
                <a:latin typeface="+mn-lt"/>
                <a:ea typeface="+mn-ea"/>
                <a:cs typeface="+mn-cs"/>
              </a:rPr>
              <a:t>An ordinary person’s guide to empire</a:t>
            </a:r>
            <a:r>
              <a:rPr lang="en-US" sz="1200" kern="1200" dirty="0" smtClean="0">
                <a:solidFill>
                  <a:schemeClr val="tx1"/>
                </a:solidFill>
                <a:latin typeface="+mn-lt"/>
                <a:ea typeface="+mn-ea"/>
                <a:cs typeface="+mn-cs"/>
              </a:rPr>
              <a:t>. Cambridge, MA: South End Press.</a:t>
            </a:r>
          </a:p>
          <a:p>
            <a:r>
              <a:rPr lang="en-US" sz="1200" kern="1200" dirty="0" smtClean="0">
                <a:solidFill>
                  <a:schemeClr val="tx1"/>
                </a:solidFill>
                <a:latin typeface="+mn-lt"/>
                <a:ea typeface="+mn-ea"/>
                <a:cs typeface="+mn-cs"/>
              </a:rPr>
              <a:t>Ryan, C. (1991). </a:t>
            </a:r>
            <a:r>
              <a:rPr lang="en-US" sz="1200" i="1" kern="1200" dirty="0" smtClean="0">
                <a:solidFill>
                  <a:schemeClr val="tx1"/>
                </a:solidFill>
                <a:latin typeface="+mn-lt"/>
                <a:ea typeface="+mn-ea"/>
                <a:cs typeface="+mn-cs"/>
              </a:rPr>
              <a:t>Prime time activism: Media strategies for grassroots organizing</a:t>
            </a:r>
            <a:r>
              <a:rPr lang="en-US" sz="1200" kern="1200" dirty="0" smtClean="0">
                <a:solidFill>
                  <a:schemeClr val="tx1"/>
                </a:solidFill>
                <a:latin typeface="+mn-lt"/>
                <a:ea typeface="+mn-ea"/>
                <a:cs typeface="+mn-cs"/>
              </a:rPr>
              <a:t>. Boston: South End Press.</a:t>
            </a:r>
          </a:p>
          <a:p>
            <a:r>
              <a:rPr lang="en-US" sz="1200" kern="1200" dirty="0" smtClean="0">
                <a:solidFill>
                  <a:schemeClr val="tx1"/>
                </a:solidFill>
                <a:latin typeface="+mn-lt"/>
                <a:ea typeface="+mn-ea"/>
                <a:cs typeface="+mn-cs"/>
              </a:rPr>
              <a:t>Said, E. W. (1995). </a:t>
            </a:r>
            <a:r>
              <a:rPr lang="en-US" sz="1200" i="1" kern="1200" dirty="0" smtClean="0">
                <a:solidFill>
                  <a:schemeClr val="tx1"/>
                </a:solidFill>
                <a:latin typeface="+mn-lt"/>
                <a:ea typeface="+mn-ea"/>
                <a:cs typeface="+mn-cs"/>
              </a:rPr>
              <a:t>Peace &amp; its discontents: Gaza-Jericho 1993-1995</a:t>
            </a:r>
            <a:r>
              <a:rPr lang="en-US" sz="1200" kern="1200" dirty="0" smtClean="0">
                <a:solidFill>
                  <a:schemeClr val="tx1"/>
                </a:solidFill>
                <a:latin typeface="+mn-lt"/>
                <a:ea typeface="+mn-ea"/>
                <a:cs typeface="+mn-cs"/>
              </a:rPr>
              <a:t>. London: Vintage.</a:t>
            </a:r>
          </a:p>
          <a:p>
            <a:r>
              <a:rPr lang="en-US" sz="1200" kern="1200" dirty="0" smtClean="0">
                <a:solidFill>
                  <a:schemeClr val="tx1"/>
                </a:solidFill>
                <a:latin typeface="+mn-lt"/>
                <a:ea typeface="+mn-ea"/>
                <a:cs typeface="+mn-cs"/>
              </a:rPr>
              <a:t>Said, E. W. &amp; </a:t>
            </a:r>
            <a:r>
              <a:rPr lang="en-US" sz="1200" kern="1200" dirty="0" err="1" smtClean="0">
                <a:solidFill>
                  <a:schemeClr val="tx1"/>
                </a:solidFill>
                <a:latin typeface="+mn-lt"/>
                <a:ea typeface="+mn-ea"/>
                <a:cs typeface="+mn-cs"/>
              </a:rPr>
              <a:t>Barsamian</a:t>
            </a:r>
            <a:r>
              <a:rPr lang="en-US" sz="1200" kern="1200" dirty="0" smtClean="0">
                <a:solidFill>
                  <a:schemeClr val="tx1"/>
                </a:solidFill>
                <a:latin typeface="+mn-lt"/>
                <a:ea typeface="+mn-ea"/>
                <a:cs typeface="+mn-cs"/>
              </a:rPr>
              <a:t>, D. (1994). </a:t>
            </a:r>
            <a:r>
              <a:rPr lang="en-US" sz="1200" i="1" kern="1200" dirty="0" smtClean="0">
                <a:solidFill>
                  <a:schemeClr val="tx1"/>
                </a:solidFill>
                <a:latin typeface="+mn-lt"/>
                <a:ea typeface="+mn-ea"/>
                <a:cs typeface="+mn-cs"/>
              </a:rPr>
              <a:t>The pen and the sword: Conversations with David </a:t>
            </a:r>
            <a:r>
              <a:rPr lang="en-US" sz="1200" i="1" kern="1200" dirty="0" err="1" smtClean="0">
                <a:solidFill>
                  <a:schemeClr val="tx1"/>
                </a:solidFill>
                <a:latin typeface="+mn-lt"/>
                <a:ea typeface="+mn-ea"/>
                <a:cs typeface="+mn-cs"/>
              </a:rPr>
              <a:t>Barsamian</a:t>
            </a:r>
            <a:r>
              <a:rPr lang="en-US" sz="1200" kern="1200" dirty="0" smtClean="0">
                <a:solidFill>
                  <a:schemeClr val="tx1"/>
                </a:solidFill>
                <a:latin typeface="+mn-lt"/>
                <a:ea typeface="+mn-ea"/>
                <a:cs typeface="+mn-cs"/>
              </a:rPr>
              <a:t>. Monroe, ME: Common Courage Press.</a:t>
            </a:r>
          </a:p>
          <a:p>
            <a:r>
              <a:rPr lang="en-US" sz="1200" kern="1200" dirty="0" err="1" smtClean="0">
                <a:solidFill>
                  <a:schemeClr val="tx1"/>
                </a:solidFill>
                <a:latin typeface="+mn-lt"/>
                <a:ea typeface="+mn-ea"/>
                <a:cs typeface="+mn-cs"/>
              </a:rPr>
              <a:t>Saltmarsh</a:t>
            </a:r>
            <a:r>
              <a:rPr lang="en-US" sz="1200" kern="1200" dirty="0" smtClean="0">
                <a:solidFill>
                  <a:schemeClr val="tx1"/>
                </a:solidFill>
                <a:latin typeface="+mn-lt"/>
                <a:ea typeface="+mn-ea"/>
                <a:cs typeface="+mn-cs"/>
              </a:rPr>
              <a:t>, J. (2008). Why Dewey matters. </a:t>
            </a:r>
            <a:r>
              <a:rPr lang="en-US" sz="1200" i="1" kern="1200" dirty="0" smtClean="0">
                <a:solidFill>
                  <a:schemeClr val="tx1"/>
                </a:solidFill>
                <a:latin typeface="+mn-lt"/>
                <a:ea typeface="+mn-ea"/>
                <a:cs typeface="+mn-cs"/>
              </a:rPr>
              <a:t>Good Society Journal, 17</a:t>
            </a:r>
            <a:r>
              <a:rPr lang="en-US" sz="1200" kern="1200" dirty="0" smtClean="0">
                <a:solidFill>
                  <a:schemeClr val="tx1"/>
                </a:solidFill>
                <a:latin typeface="+mn-lt"/>
                <a:ea typeface="+mn-ea"/>
                <a:cs typeface="+mn-cs"/>
              </a:rPr>
              <a:t>(2), 63-68.</a:t>
            </a:r>
          </a:p>
          <a:p>
            <a:r>
              <a:rPr lang="en-US" sz="1200" kern="1200" dirty="0" err="1" smtClean="0">
                <a:solidFill>
                  <a:schemeClr val="tx1"/>
                </a:solidFill>
                <a:latin typeface="+mn-lt"/>
                <a:ea typeface="+mn-ea"/>
                <a:cs typeface="+mn-cs"/>
              </a:rPr>
              <a:t>Salzman</a:t>
            </a:r>
            <a:r>
              <a:rPr lang="en-US" sz="1200" kern="1200" dirty="0" smtClean="0">
                <a:solidFill>
                  <a:schemeClr val="tx1"/>
                </a:solidFill>
                <a:latin typeface="+mn-lt"/>
                <a:ea typeface="+mn-ea"/>
                <a:cs typeface="+mn-cs"/>
              </a:rPr>
              <a:t>, J. (1995). </a:t>
            </a:r>
            <a:r>
              <a:rPr lang="en-US" sz="1200" i="1" kern="1200" dirty="0" smtClean="0">
                <a:solidFill>
                  <a:schemeClr val="tx1"/>
                </a:solidFill>
                <a:latin typeface="+mn-lt"/>
                <a:ea typeface="+mn-ea"/>
                <a:cs typeface="+mn-cs"/>
              </a:rPr>
              <a:t>Let the world know: Make your cause news</a:t>
            </a:r>
            <a:r>
              <a:rPr lang="en-US" sz="1200" kern="1200" dirty="0" smtClean="0">
                <a:solidFill>
                  <a:schemeClr val="tx1"/>
                </a:solidFill>
                <a:latin typeface="+mn-lt"/>
                <a:ea typeface="+mn-ea"/>
                <a:cs typeface="+mn-cs"/>
              </a:rPr>
              <a:t>. Denver, CO: Rocky Mountain Media Watch.</a:t>
            </a:r>
          </a:p>
          <a:p>
            <a:r>
              <a:rPr lang="en-US" sz="1200" kern="1200" dirty="0" err="1" smtClean="0">
                <a:solidFill>
                  <a:schemeClr val="tx1"/>
                </a:solidFill>
                <a:latin typeface="+mn-lt"/>
                <a:ea typeface="+mn-ea"/>
                <a:cs typeface="+mn-cs"/>
              </a:rPr>
              <a:t>Schamberger</a:t>
            </a:r>
            <a:r>
              <a:rPr lang="en-US" sz="1200" kern="1200" dirty="0" smtClean="0">
                <a:solidFill>
                  <a:schemeClr val="tx1"/>
                </a:solidFill>
                <a:latin typeface="+mn-lt"/>
                <a:ea typeface="+mn-ea"/>
                <a:cs typeface="+mn-cs"/>
              </a:rPr>
              <a:t>, M. M. (1997). Elements of quality in a qualitative research interview. </a:t>
            </a:r>
            <a:r>
              <a:rPr lang="en-US" sz="1200" i="1" kern="1200" dirty="0" smtClean="0">
                <a:solidFill>
                  <a:schemeClr val="tx1"/>
                </a:solidFill>
                <a:latin typeface="+mn-lt"/>
                <a:ea typeface="+mn-ea"/>
                <a:cs typeface="+mn-cs"/>
              </a:rPr>
              <a:t>Archives Journal</a:t>
            </a:r>
            <a:r>
              <a:rPr lang="en-US" sz="1200" kern="1200" dirty="0" smtClean="0">
                <a:solidFill>
                  <a:schemeClr val="tx1"/>
                </a:solidFill>
                <a:latin typeface="+mn-lt"/>
                <a:ea typeface="+mn-ea"/>
                <a:cs typeface="+mn-cs"/>
              </a:rPr>
              <a:t>, 39, 25.</a:t>
            </a:r>
          </a:p>
          <a:p>
            <a:r>
              <a:rPr lang="en-US" sz="1200" kern="1200" dirty="0" smtClean="0">
                <a:solidFill>
                  <a:schemeClr val="tx1"/>
                </a:solidFill>
                <a:latin typeface="+mn-lt"/>
                <a:ea typeface="+mn-ea"/>
                <a:cs typeface="+mn-cs"/>
              </a:rPr>
              <a:t>Schechter, D. (1999). </a:t>
            </a:r>
            <a:r>
              <a:rPr lang="en-US" sz="1200" i="1" kern="1200" dirty="0" smtClean="0">
                <a:solidFill>
                  <a:schemeClr val="tx1"/>
                </a:solidFill>
                <a:latin typeface="+mn-lt"/>
                <a:ea typeface="+mn-ea"/>
                <a:cs typeface="+mn-cs"/>
              </a:rPr>
              <a:t>The more you watch the less you know: News wars, [sub]merged hopes, media adventures</a:t>
            </a:r>
            <a:r>
              <a:rPr lang="en-US" sz="1200" kern="1200" dirty="0" smtClean="0">
                <a:solidFill>
                  <a:schemeClr val="tx1"/>
                </a:solidFill>
                <a:latin typeface="+mn-lt"/>
                <a:ea typeface="+mn-ea"/>
                <a:cs typeface="+mn-cs"/>
              </a:rPr>
              <a:t>. New York: Seven Stories Press.</a:t>
            </a:r>
          </a:p>
          <a:p>
            <a:r>
              <a:rPr lang="en-US" sz="1200" kern="1200" dirty="0" smtClean="0">
                <a:solidFill>
                  <a:schemeClr val="tx1"/>
                </a:solidFill>
                <a:latin typeface="+mn-lt"/>
                <a:ea typeface="+mn-ea"/>
                <a:cs typeface="+mn-cs"/>
              </a:rPr>
              <a:t>Schneider, A. L. &amp; Ingram, H. (2008). </a:t>
            </a:r>
            <a:r>
              <a:rPr lang="de-DE" sz="1200" kern="1200" dirty="0" smtClean="0">
                <a:solidFill>
                  <a:schemeClr val="tx1"/>
                </a:solidFill>
                <a:latin typeface="+mn-lt"/>
                <a:ea typeface="+mn-ea"/>
                <a:cs typeface="+mn-cs"/>
              </a:rPr>
              <a:t>In Holstein, J. A. &amp; Gubrium, J. F. (Eds.). </a:t>
            </a:r>
            <a:r>
              <a:rPr lang="en-US" sz="1200" i="1" kern="1200" dirty="0" smtClean="0">
                <a:solidFill>
                  <a:schemeClr val="tx1"/>
                </a:solidFill>
                <a:latin typeface="+mn-lt"/>
                <a:ea typeface="+mn-ea"/>
                <a:cs typeface="+mn-cs"/>
              </a:rPr>
              <a:t>Handbook of constructionist research</a:t>
            </a:r>
            <a:r>
              <a:rPr lang="en-US" sz="1200" kern="1200" dirty="0" smtClean="0">
                <a:solidFill>
                  <a:schemeClr val="tx1"/>
                </a:solidFill>
                <a:latin typeface="+mn-lt"/>
                <a:ea typeface="+mn-ea"/>
                <a:cs typeface="+mn-cs"/>
              </a:rPr>
              <a:t>. New York: The Guilford Press. (189-211).</a:t>
            </a:r>
          </a:p>
          <a:p>
            <a:r>
              <a:rPr lang="en-US" sz="1200" kern="1200" dirty="0" err="1" smtClean="0">
                <a:solidFill>
                  <a:schemeClr val="tx1"/>
                </a:solidFill>
                <a:latin typeface="+mn-lt"/>
                <a:ea typeface="+mn-ea"/>
                <a:cs typeface="+mn-cs"/>
              </a:rPr>
              <a:t>Schweninger</a:t>
            </a:r>
            <a:r>
              <a:rPr lang="en-US" sz="1200" kern="1200" dirty="0" smtClean="0">
                <a:solidFill>
                  <a:schemeClr val="tx1"/>
                </a:solidFill>
                <a:latin typeface="+mn-lt"/>
                <a:ea typeface="+mn-ea"/>
                <a:cs typeface="+mn-cs"/>
              </a:rPr>
              <a:t>, L. (2010, March). John Hope Franklin: A legacy of excellence. </a:t>
            </a:r>
            <a:r>
              <a:rPr lang="en-US" sz="1200" i="1" kern="1200" dirty="0" smtClean="0">
                <a:solidFill>
                  <a:schemeClr val="tx1"/>
                </a:solidFill>
                <a:latin typeface="+mn-lt"/>
                <a:ea typeface="+mn-ea"/>
                <a:cs typeface="+mn-cs"/>
              </a:rPr>
              <a:t>Reviews in American History</a:t>
            </a:r>
            <a:r>
              <a:rPr lang="en-US" sz="1200" kern="1200" dirty="0" smtClean="0">
                <a:solidFill>
                  <a:schemeClr val="tx1"/>
                </a:solidFill>
                <a:latin typeface="+mn-lt"/>
                <a:ea typeface="+mn-ea"/>
                <a:cs typeface="+mn-cs"/>
              </a:rPr>
              <a:t>, pp. 1-7. Retrieved from Academic Search Complete database.</a:t>
            </a:r>
          </a:p>
          <a:p>
            <a:r>
              <a:rPr lang="en-US" sz="1200" kern="1200" dirty="0" smtClean="0">
                <a:solidFill>
                  <a:schemeClr val="tx1"/>
                </a:solidFill>
                <a:latin typeface="+mn-lt"/>
                <a:ea typeface="+mn-ea"/>
                <a:cs typeface="+mn-cs"/>
              </a:rPr>
              <a:t>Seaman, J. (2008). Adopting a grounded theory approach to cultural-historical research: Conflicting methodologies or complementary methods?</a:t>
            </a:r>
            <a:r>
              <a:rPr lang="en-US" sz="1200" i="1" kern="1200" dirty="0" smtClean="0">
                <a:solidFill>
                  <a:schemeClr val="tx1"/>
                </a:solidFill>
                <a:latin typeface="+mn-lt"/>
                <a:ea typeface="+mn-ea"/>
                <a:cs typeface="+mn-cs"/>
              </a:rPr>
              <a:t> International Journal of Qualitative Methods, 7</a:t>
            </a:r>
            <a:r>
              <a:rPr lang="en-US" sz="1200" kern="1200" dirty="0" smtClean="0">
                <a:solidFill>
                  <a:schemeClr val="tx1"/>
                </a:solidFill>
                <a:latin typeface="+mn-lt"/>
                <a:ea typeface="+mn-ea"/>
                <a:cs typeface="+mn-cs"/>
              </a:rPr>
              <a:t>(1), 1-17. Retrieved from Academic Search Complete database.</a:t>
            </a:r>
          </a:p>
          <a:p>
            <a:r>
              <a:rPr lang="en-US" sz="1200" kern="1200" dirty="0" err="1" smtClean="0">
                <a:solidFill>
                  <a:schemeClr val="tx1"/>
                </a:solidFill>
                <a:latin typeface="+mn-lt"/>
                <a:ea typeface="+mn-ea"/>
                <a:cs typeface="+mn-cs"/>
              </a:rPr>
              <a:t>Seib</a:t>
            </a:r>
            <a:r>
              <a:rPr lang="en-US" sz="1200" kern="1200" dirty="0" smtClean="0">
                <a:solidFill>
                  <a:schemeClr val="tx1"/>
                </a:solidFill>
                <a:latin typeface="+mn-lt"/>
                <a:ea typeface="+mn-ea"/>
                <a:cs typeface="+mn-cs"/>
              </a:rPr>
              <a:t>, P. (2004). </a:t>
            </a:r>
            <a:r>
              <a:rPr lang="en-US" sz="1200" i="1" kern="1200" dirty="0" smtClean="0">
                <a:solidFill>
                  <a:schemeClr val="tx1"/>
                </a:solidFill>
                <a:latin typeface="+mn-lt"/>
                <a:ea typeface="+mn-ea"/>
                <a:cs typeface="+mn-cs"/>
              </a:rPr>
              <a:t>Beyond the front lines: How the news media cover a world shaped by war</a:t>
            </a:r>
            <a:r>
              <a:rPr lang="en-US" sz="1200" kern="1200" dirty="0" smtClean="0">
                <a:solidFill>
                  <a:schemeClr val="tx1"/>
                </a:solidFill>
                <a:latin typeface="+mn-lt"/>
                <a:ea typeface="+mn-ea"/>
                <a:cs typeface="+mn-cs"/>
              </a:rPr>
              <a:t>. New York: Palgrave Macmillan.</a:t>
            </a:r>
          </a:p>
          <a:p>
            <a:r>
              <a:rPr lang="fr-FR" sz="1200" kern="1200" dirty="0" err="1" smtClean="0">
                <a:solidFill>
                  <a:schemeClr val="tx1"/>
                </a:solidFill>
                <a:latin typeface="+mn-lt"/>
                <a:ea typeface="+mn-ea"/>
                <a:cs typeface="+mn-cs"/>
              </a:rPr>
              <a:t>Semali</a:t>
            </a:r>
            <a:r>
              <a:rPr lang="fr-FR" sz="1200" kern="1200" dirty="0" smtClean="0">
                <a:solidFill>
                  <a:schemeClr val="tx1"/>
                </a:solidFill>
                <a:latin typeface="+mn-lt"/>
                <a:ea typeface="+mn-ea"/>
                <a:cs typeface="+mn-cs"/>
              </a:rPr>
              <a:t>, L. &amp; </a:t>
            </a:r>
            <a:r>
              <a:rPr lang="fr-FR" sz="1200" kern="1200" dirty="0" err="1" smtClean="0">
                <a:solidFill>
                  <a:schemeClr val="tx1"/>
                </a:solidFill>
                <a:latin typeface="+mn-lt"/>
                <a:ea typeface="+mn-ea"/>
                <a:cs typeface="+mn-cs"/>
              </a:rPr>
              <a:t>Pailliotet</a:t>
            </a:r>
            <a:r>
              <a:rPr lang="fr-FR" sz="1200" kern="1200" dirty="0" smtClean="0">
                <a:solidFill>
                  <a:schemeClr val="tx1"/>
                </a:solidFill>
                <a:latin typeface="+mn-lt"/>
                <a:ea typeface="+mn-ea"/>
                <a:cs typeface="+mn-cs"/>
              </a:rPr>
              <a:t>, A. W. (</a:t>
            </a:r>
            <a:r>
              <a:rPr lang="fr-FR" sz="1200" kern="1200" dirty="0" err="1" smtClean="0">
                <a:solidFill>
                  <a:schemeClr val="tx1"/>
                </a:solidFill>
                <a:latin typeface="+mn-lt"/>
                <a:ea typeface="+mn-ea"/>
                <a:cs typeface="+mn-cs"/>
              </a:rPr>
              <a:t>Eds</a:t>
            </a:r>
            <a:r>
              <a:rPr lang="fr-FR" sz="1200" kern="1200" dirty="0" smtClean="0">
                <a:solidFill>
                  <a:schemeClr val="tx1"/>
                </a:solidFill>
                <a:latin typeface="+mn-lt"/>
                <a:ea typeface="+mn-ea"/>
                <a:cs typeface="+mn-cs"/>
              </a:rPr>
              <a:t>.) (1999). </a:t>
            </a:r>
            <a:r>
              <a:rPr lang="en-US" sz="1200" i="1" kern="1200" dirty="0" err="1" smtClean="0">
                <a:solidFill>
                  <a:schemeClr val="tx1"/>
                </a:solidFill>
                <a:latin typeface="+mn-lt"/>
                <a:ea typeface="+mn-ea"/>
                <a:cs typeface="+mn-cs"/>
              </a:rPr>
              <a:t>Intermediality</a:t>
            </a:r>
            <a:r>
              <a:rPr lang="en-US" sz="1200" i="1" kern="1200" dirty="0" smtClean="0">
                <a:solidFill>
                  <a:schemeClr val="tx1"/>
                </a:solidFill>
                <a:latin typeface="+mn-lt"/>
                <a:ea typeface="+mn-ea"/>
                <a:cs typeface="+mn-cs"/>
              </a:rPr>
              <a:t>: The teachers’ handbook of critical media literacy</a:t>
            </a:r>
            <a:r>
              <a:rPr lang="en-US" sz="1200" kern="1200" dirty="0" smtClean="0">
                <a:solidFill>
                  <a:schemeClr val="tx1"/>
                </a:solidFill>
                <a:latin typeface="+mn-lt"/>
                <a:ea typeface="+mn-ea"/>
                <a:cs typeface="+mn-cs"/>
              </a:rPr>
              <a:t>. Boulder, CO: </a:t>
            </a:r>
            <a:r>
              <a:rPr lang="en-US" sz="1200" kern="1200" dirty="0" err="1" smtClean="0">
                <a:solidFill>
                  <a:schemeClr val="tx1"/>
                </a:solidFill>
                <a:latin typeface="+mn-lt"/>
                <a:ea typeface="+mn-ea"/>
                <a:cs typeface="+mn-cs"/>
              </a:rPr>
              <a:t>Westview</a:t>
            </a:r>
            <a:r>
              <a:rPr lang="en-US" sz="1200" kern="1200" dirty="0" smtClean="0">
                <a:solidFill>
                  <a:schemeClr val="tx1"/>
                </a:solidFill>
                <a:latin typeface="+mn-lt"/>
                <a:ea typeface="+mn-ea"/>
                <a:cs typeface="+mn-cs"/>
              </a:rPr>
              <a:t> Press.</a:t>
            </a:r>
          </a:p>
          <a:p>
            <a:r>
              <a:rPr lang="en-US" sz="1200" kern="1200" dirty="0" err="1" smtClean="0">
                <a:solidFill>
                  <a:schemeClr val="tx1"/>
                </a:solidFill>
                <a:latin typeface="+mn-lt"/>
                <a:ea typeface="+mn-ea"/>
                <a:cs typeface="+mn-cs"/>
              </a:rPr>
              <a:t>Shifferd</a:t>
            </a:r>
            <a:r>
              <a:rPr lang="en-US" sz="1200" kern="1200" dirty="0" smtClean="0">
                <a:solidFill>
                  <a:schemeClr val="tx1"/>
                </a:solidFill>
                <a:latin typeface="+mn-lt"/>
                <a:ea typeface="+mn-ea"/>
                <a:cs typeface="+mn-cs"/>
              </a:rPr>
              <a:t>, K. D. (2011). </a:t>
            </a:r>
            <a:r>
              <a:rPr lang="en-US" sz="1200" i="1" kern="1200" dirty="0" smtClean="0">
                <a:solidFill>
                  <a:schemeClr val="tx1"/>
                </a:solidFill>
                <a:latin typeface="+mn-lt"/>
                <a:ea typeface="+mn-ea"/>
                <a:cs typeface="+mn-cs"/>
              </a:rPr>
              <a:t>From war to peace: A guide to the next hundred years. </a:t>
            </a:r>
            <a:r>
              <a:rPr lang="en-US" sz="1200" kern="1200" dirty="0" smtClean="0">
                <a:solidFill>
                  <a:schemeClr val="tx1"/>
                </a:solidFill>
                <a:latin typeface="+mn-lt"/>
                <a:ea typeface="+mn-ea"/>
                <a:cs typeface="+mn-cs"/>
              </a:rPr>
              <a:t>Jefferson, NC: McFarland.</a:t>
            </a:r>
          </a:p>
          <a:p>
            <a:r>
              <a:rPr lang="en-US" sz="1200" kern="1200" dirty="0" smtClean="0">
                <a:solidFill>
                  <a:schemeClr val="tx1"/>
                </a:solidFill>
                <a:latin typeface="+mn-lt"/>
                <a:ea typeface="+mn-ea"/>
                <a:cs typeface="+mn-cs"/>
              </a:rPr>
              <a:t>Shiva, V. (2005). </a:t>
            </a:r>
            <a:r>
              <a:rPr lang="en-US" sz="1200" i="1" kern="1200" dirty="0" smtClean="0">
                <a:solidFill>
                  <a:schemeClr val="tx1"/>
                </a:solidFill>
                <a:latin typeface="+mn-lt"/>
                <a:ea typeface="+mn-ea"/>
                <a:cs typeface="+mn-cs"/>
              </a:rPr>
              <a:t>Earth Democracy: Justice, sustainability, and peace</a:t>
            </a:r>
            <a:r>
              <a:rPr lang="en-US" sz="1200" kern="1200" dirty="0" smtClean="0">
                <a:solidFill>
                  <a:schemeClr val="tx1"/>
                </a:solidFill>
                <a:latin typeface="+mn-lt"/>
                <a:ea typeface="+mn-ea"/>
                <a:cs typeface="+mn-cs"/>
              </a:rPr>
              <a:t>. Cambridge, MA: South End Press.</a:t>
            </a:r>
          </a:p>
          <a:p>
            <a:r>
              <a:rPr lang="en-US" sz="1200" kern="1200" dirty="0" smtClean="0">
                <a:solidFill>
                  <a:schemeClr val="tx1"/>
                </a:solidFill>
                <a:latin typeface="+mn-lt"/>
                <a:ea typeface="+mn-ea"/>
                <a:cs typeface="+mn-cs"/>
              </a:rPr>
              <a:t>Silverman, D. (2005). </a:t>
            </a:r>
            <a:r>
              <a:rPr lang="en-US" sz="1200" i="1" kern="1200" dirty="0" smtClean="0">
                <a:solidFill>
                  <a:schemeClr val="tx1"/>
                </a:solidFill>
                <a:latin typeface="+mn-lt"/>
                <a:ea typeface="+mn-ea"/>
                <a:cs typeface="+mn-cs"/>
              </a:rPr>
              <a:t>Doing qualitative research </a:t>
            </a:r>
            <a:r>
              <a:rPr lang="en-US" sz="1200" kern="1200" dirty="0" smtClean="0">
                <a:solidFill>
                  <a:schemeClr val="tx1"/>
                </a:solidFill>
                <a:latin typeface="+mn-lt"/>
                <a:ea typeface="+mn-ea"/>
                <a:cs typeface="+mn-cs"/>
              </a:rPr>
              <a:t>(2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ed.). Thousand Oaks, CA: Sage.</a:t>
            </a:r>
          </a:p>
          <a:p>
            <a:r>
              <a:rPr lang="en-US" sz="1200" kern="1200" dirty="0" smtClean="0">
                <a:solidFill>
                  <a:schemeClr val="tx1"/>
                </a:solidFill>
                <a:latin typeface="+mn-lt"/>
                <a:ea typeface="+mn-ea"/>
                <a:cs typeface="+mn-cs"/>
              </a:rPr>
              <a:t>Smith, P. M. (1991). </a:t>
            </a:r>
            <a:r>
              <a:rPr lang="en-US" sz="1200" i="1" kern="1200" dirty="0" smtClean="0">
                <a:solidFill>
                  <a:schemeClr val="tx1"/>
                </a:solidFill>
                <a:latin typeface="+mn-lt"/>
                <a:ea typeface="+mn-ea"/>
                <a:cs typeface="+mn-cs"/>
              </a:rPr>
              <a:t>How CNN fought the war: A view from the inside</a:t>
            </a:r>
            <a:r>
              <a:rPr lang="en-US" sz="1200" kern="1200" dirty="0" smtClean="0">
                <a:solidFill>
                  <a:schemeClr val="tx1"/>
                </a:solidFill>
                <a:latin typeface="+mn-lt"/>
                <a:ea typeface="+mn-ea"/>
                <a:cs typeface="+mn-cs"/>
              </a:rPr>
              <a:t>. New York: Birch Lane Press.</a:t>
            </a:r>
          </a:p>
          <a:p>
            <a:r>
              <a:rPr lang="en-US" sz="1200" kern="1200" dirty="0" smtClean="0">
                <a:solidFill>
                  <a:schemeClr val="tx1"/>
                </a:solidFill>
                <a:latin typeface="+mn-lt"/>
                <a:ea typeface="+mn-ea"/>
                <a:cs typeface="+mn-cs"/>
              </a:rPr>
              <a:t>Stanley, M. B. (2002). </a:t>
            </a:r>
            <a:r>
              <a:rPr lang="en-US" sz="1200" kern="1200" dirty="0" err="1" smtClean="0">
                <a:solidFill>
                  <a:schemeClr val="tx1"/>
                </a:solidFill>
                <a:latin typeface="+mn-lt"/>
                <a:ea typeface="+mn-ea"/>
                <a:cs typeface="+mn-cs"/>
              </a:rPr>
              <a:t>Proles</a:t>
            </a:r>
            <a:r>
              <a:rPr lang="en-US" sz="1200" kern="1200" dirty="0" smtClean="0">
                <a:solidFill>
                  <a:schemeClr val="tx1"/>
                </a:solidFill>
                <a:latin typeface="+mn-lt"/>
                <a:ea typeface="+mn-ea"/>
                <a:cs typeface="+mn-cs"/>
              </a:rPr>
              <a:t>, entrepreneurs, or public scholars? </a:t>
            </a:r>
            <a:r>
              <a:rPr lang="en-US" sz="1200" i="1" kern="1200" dirty="0" smtClean="0">
                <a:solidFill>
                  <a:schemeClr val="tx1"/>
                </a:solidFill>
                <a:latin typeface="+mn-lt"/>
                <a:ea typeface="+mn-ea"/>
                <a:cs typeface="+mn-cs"/>
              </a:rPr>
              <a:t>American Behavioral Scientist, 45</a:t>
            </a:r>
            <a:r>
              <a:rPr lang="en-US" sz="1200" kern="1200" dirty="0" smtClean="0">
                <a:solidFill>
                  <a:schemeClr val="tx1"/>
                </a:solidFill>
                <a:latin typeface="+mn-lt"/>
                <a:ea typeface="+mn-ea"/>
                <a:cs typeface="+mn-cs"/>
              </a:rPr>
              <a:t>(7), 1170-1179.</a:t>
            </a:r>
          </a:p>
          <a:p>
            <a:r>
              <a:rPr lang="en-US" sz="1200" kern="1200" dirty="0" smtClean="0">
                <a:solidFill>
                  <a:schemeClr val="tx1"/>
                </a:solidFill>
                <a:latin typeface="+mn-lt"/>
                <a:ea typeface="+mn-ea"/>
                <a:cs typeface="+mn-cs"/>
              </a:rPr>
              <a:t>Starr, P. (2004). </a:t>
            </a:r>
            <a:r>
              <a:rPr lang="en-US" sz="1200" i="1" kern="1200" dirty="0" smtClean="0">
                <a:solidFill>
                  <a:schemeClr val="tx1"/>
                </a:solidFill>
                <a:latin typeface="+mn-lt"/>
                <a:ea typeface="+mn-ea"/>
                <a:cs typeface="+mn-cs"/>
              </a:rPr>
              <a:t>The creation of the media: Political origins of modern communications</a:t>
            </a:r>
            <a:r>
              <a:rPr lang="en-US" sz="1200" kern="1200" dirty="0" smtClean="0">
                <a:solidFill>
                  <a:schemeClr val="tx1"/>
                </a:solidFill>
                <a:latin typeface="+mn-lt"/>
                <a:ea typeface="+mn-ea"/>
                <a:cs typeface="+mn-cs"/>
              </a:rPr>
              <a:t>. New York: Basic Books.</a:t>
            </a:r>
          </a:p>
          <a:p>
            <a:r>
              <a:rPr lang="en-US" sz="1200" kern="1200" dirty="0" err="1" smtClean="0">
                <a:solidFill>
                  <a:schemeClr val="tx1"/>
                </a:solidFill>
                <a:latin typeface="+mn-lt"/>
                <a:ea typeface="+mn-ea"/>
                <a:cs typeface="+mn-cs"/>
              </a:rPr>
              <a:t>Stauber</a:t>
            </a:r>
            <a:r>
              <a:rPr lang="en-US" sz="1200" kern="1200" dirty="0" smtClean="0">
                <a:solidFill>
                  <a:schemeClr val="tx1"/>
                </a:solidFill>
                <a:latin typeface="+mn-lt"/>
                <a:ea typeface="+mn-ea"/>
                <a:cs typeface="+mn-cs"/>
              </a:rPr>
              <a:t>, J., &amp; </a:t>
            </a:r>
            <a:r>
              <a:rPr lang="en-US" sz="1200" kern="1200" dirty="0" err="1" smtClean="0">
                <a:solidFill>
                  <a:schemeClr val="tx1"/>
                </a:solidFill>
                <a:latin typeface="+mn-lt"/>
                <a:ea typeface="+mn-ea"/>
                <a:cs typeface="+mn-cs"/>
              </a:rPr>
              <a:t>Rampton</a:t>
            </a:r>
            <a:r>
              <a:rPr lang="en-US" sz="1200" kern="1200" dirty="0" smtClean="0">
                <a:solidFill>
                  <a:schemeClr val="tx1"/>
                </a:solidFill>
                <a:latin typeface="+mn-lt"/>
                <a:ea typeface="+mn-ea"/>
                <a:cs typeface="+mn-cs"/>
              </a:rPr>
              <a:t>, S. (1995). </a:t>
            </a:r>
            <a:r>
              <a:rPr lang="en-US" sz="1200" i="1" kern="1200" dirty="0" smtClean="0">
                <a:solidFill>
                  <a:schemeClr val="tx1"/>
                </a:solidFill>
                <a:latin typeface="+mn-lt"/>
                <a:ea typeface="+mn-ea"/>
                <a:cs typeface="+mn-cs"/>
              </a:rPr>
              <a:t>Toxic sludge is good for you! Lies, damn lies and the public relations industry. </a:t>
            </a:r>
            <a:r>
              <a:rPr lang="en-US" sz="1200" kern="1200" dirty="0" smtClean="0">
                <a:solidFill>
                  <a:schemeClr val="tx1"/>
                </a:solidFill>
                <a:latin typeface="+mn-lt"/>
                <a:ea typeface="+mn-ea"/>
                <a:cs typeface="+mn-cs"/>
              </a:rPr>
              <a:t>Monroe, ME: Common Courage Press.</a:t>
            </a:r>
          </a:p>
          <a:p>
            <a:r>
              <a:rPr lang="en-US" sz="1200" kern="1200" dirty="0" err="1" smtClean="0">
                <a:solidFill>
                  <a:schemeClr val="tx1"/>
                </a:solidFill>
                <a:latin typeface="+mn-lt"/>
                <a:ea typeface="+mn-ea"/>
                <a:cs typeface="+mn-cs"/>
              </a:rPr>
              <a:t>Streitmatter</a:t>
            </a:r>
            <a:r>
              <a:rPr lang="en-US" sz="1200" kern="1200" dirty="0" smtClean="0">
                <a:solidFill>
                  <a:schemeClr val="tx1"/>
                </a:solidFill>
                <a:latin typeface="+mn-lt"/>
                <a:ea typeface="+mn-ea"/>
                <a:cs typeface="+mn-cs"/>
              </a:rPr>
              <a:t>, R. (1997). </a:t>
            </a:r>
            <a:r>
              <a:rPr lang="en-US" sz="1200" i="1" kern="1200" dirty="0" smtClean="0">
                <a:solidFill>
                  <a:schemeClr val="tx1"/>
                </a:solidFill>
                <a:latin typeface="+mn-lt"/>
                <a:ea typeface="+mn-ea"/>
                <a:cs typeface="+mn-cs"/>
              </a:rPr>
              <a:t>Mightier than the sword: How the news media have shaped American history</a:t>
            </a:r>
            <a:r>
              <a:rPr lang="en-US" sz="1200" kern="1200" dirty="0" smtClean="0">
                <a:solidFill>
                  <a:schemeClr val="tx1"/>
                </a:solidFill>
                <a:latin typeface="+mn-lt"/>
                <a:ea typeface="+mn-ea"/>
                <a:cs typeface="+mn-cs"/>
              </a:rPr>
              <a:t>. Boulder, CO: </a:t>
            </a:r>
            <a:r>
              <a:rPr lang="en-US" sz="1200" kern="1200" dirty="0" err="1" smtClean="0">
                <a:solidFill>
                  <a:schemeClr val="tx1"/>
                </a:solidFill>
                <a:latin typeface="+mn-lt"/>
                <a:ea typeface="+mn-ea"/>
                <a:cs typeface="+mn-cs"/>
              </a:rPr>
              <a:t>Westview</a:t>
            </a:r>
            <a:r>
              <a:rPr lang="en-US" sz="1200" kern="1200" dirty="0" smtClean="0">
                <a:solidFill>
                  <a:schemeClr val="tx1"/>
                </a:solidFill>
                <a:latin typeface="+mn-lt"/>
                <a:ea typeface="+mn-ea"/>
                <a:cs typeface="+mn-cs"/>
              </a:rPr>
              <a:t> Press.</a:t>
            </a:r>
          </a:p>
          <a:p>
            <a:r>
              <a:rPr lang="en-US" sz="1200" kern="1200" dirty="0" smtClean="0">
                <a:solidFill>
                  <a:schemeClr val="tx1"/>
                </a:solidFill>
                <a:latin typeface="+mn-lt"/>
                <a:ea typeface="+mn-ea"/>
                <a:cs typeface="+mn-cs"/>
              </a:rPr>
              <a:t>Tanaka, G. K. (2003). </a:t>
            </a:r>
            <a:r>
              <a:rPr lang="en-US" sz="1200" i="1" kern="1200" dirty="0" smtClean="0">
                <a:solidFill>
                  <a:schemeClr val="tx1"/>
                </a:solidFill>
                <a:latin typeface="+mn-lt"/>
                <a:ea typeface="+mn-ea"/>
                <a:cs typeface="+mn-cs"/>
              </a:rPr>
              <a:t>The intercultural campus: Transcending culture &amp; power in American high education</a:t>
            </a:r>
            <a:r>
              <a:rPr lang="en-US" sz="1200" kern="1200" dirty="0" smtClean="0">
                <a:solidFill>
                  <a:schemeClr val="tx1"/>
                </a:solidFill>
                <a:latin typeface="+mn-lt"/>
                <a:ea typeface="+mn-ea"/>
                <a:cs typeface="+mn-cs"/>
              </a:rPr>
              <a:t>. New York: Peter Lang.</a:t>
            </a:r>
          </a:p>
          <a:p>
            <a:r>
              <a:rPr lang="en-US" sz="1200" kern="1200" dirty="0" err="1" smtClean="0">
                <a:solidFill>
                  <a:schemeClr val="tx1"/>
                </a:solidFill>
                <a:latin typeface="+mn-lt"/>
                <a:ea typeface="+mn-ea"/>
                <a:cs typeface="+mn-cs"/>
              </a:rPr>
              <a:t>Tehranian</a:t>
            </a:r>
            <a:r>
              <a:rPr lang="en-US" sz="1200" kern="1200" dirty="0" smtClean="0">
                <a:solidFill>
                  <a:schemeClr val="tx1"/>
                </a:solidFill>
                <a:latin typeface="+mn-lt"/>
                <a:ea typeface="+mn-ea"/>
                <a:cs typeface="+mn-cs"/>
              </a:rPr>
              <a:t>, M. (2002). Peace journalism: Negotiating global media ethics. </a:t>
            </a:r>
            <a:r>
              <a:rPr lang="en-US" sz="1200" i="1" kern="1200" dirty="0" smtClean="0">
                <a:solidFill>
                  <a:schemeClr val="tx1"/>
                </a:solidFill>
                <a:latin typeface="+mn-lt"/>
                <a:ea typeface="+mn-ea"/>
                <a:cs typeface="+mn-cs"/>
              </a:rPr>
              <a:t>Harvard International Journal of Press/Politics, 7</a:t>
            </a:r>
            <a:r>
              <a:rPr lang="en-US" sz="1200" kern="1200" dirty="0" smtClean="0">
                <a:solidFill>
                  <a:schemeClr val="tx1"/>
                </a:solidFill>
                <a:latin typeface="+mn-lt"/>
                <a:ea typeface="+mn-ea"/>
                <a:cs typeface="+mn-cs"/>
              </a:rPr>
              <a:t>(2), 58-83.</a:t>
            </a:r>
          </a:p>
          <a:p>
            <a:r>
              <a:rPr lang="en-US" sz="1200" kern="1200" dirty="0" err="1" smtClean="0">
                <a:solidFill>
                  <a:schemeClr val="tx1"/>
                </a:solidFill>
                <a:latin typeface="+mn-lt"/>
                <a:ea typeface="+mn-ea"/>
                <a:cs typeface="+mn-cs"/>
              </a:rPr>
              <a:t>Thussu</a:t>
            </a:r>
            <a:r>
              <a:rPr lang="en-US" sz="1200" kern="1200" dirty="0" smtClean="0">
                <a:solidFill>
                  <a:schemeClr val="tx1"/>
                </a:solidFill>
                <a:latin typeface="+mn-lt"/>
                <a:ea typeface="+mn-ea"/>
                <a:cs typeface="+mn-cs"/>
              </a:rPr>
              <a:t>, D. K. &amp; Freedman, D. (Eds.) (2003). </a:t>
            </a:r>
            <a:r>
              <a:rPr lang="en-US" sz="1200" i="1" kern="1200" dirty="0" smtClean="0">
                <a:solidFill>
                  <a:schemeClr val="tx1"/>
                </a:solidFill>
                <a:latin typeface="+mn-lt"/>
                <a:ea typeface="+mn-ea"/>
                <a:cs typeface="+mn-cs"/>
              </a:rPr>
              <a:t>War and the media</a:t>
            </a:r>
            <a:r>
              <a:rPr lang="en-US" sz="1200" kern="1200" dirty="0" smtClean="0">
                <a:solidFill>
                  <a:schemeClr val="tx1"/>
                </a:solidFill>
                <a:latin typeface="+mn-lt"/>
                <a:ea typeface="+mn-ea"/>
                <a:cs typeface="+mn-cs"/>
              </a:rPr>
              <a:t>. Thousand Oaks, CA: Sage Publications.</a:t>
            </a:r>
          </a:p>
          <a:p>
            <a:r>
              <a:rPr lang="en-US" sz="1200" kern="1200" dirty="0" smtClean="0">
                <a:solidFill>
                  <a:schemeClr val="tx1"/>
                </a:solidFill>
                <a:latin typeface="+mn-lt"/>
                <a:ea typeface="+mn-ea"/>
                <a:cs typeface="+mn-cs"/>
              </a:rPr>
              <a:t>Treadwell, D., &amp; Treadwell, J. B. (2005). </a:t>
            </a:r>
            <a:r>
              <a:rPr lang="en-US" sz="1200" i="1" kern="1200" dirty="0" smtClean="0">
                <a:solidFill>
                  <a:schemeClr val="tx1"/>
                </a:solidFill>
                <a:latin typeface="+mn-lt"/>
                <a:ea typeface="+mn-ea"/>
                <a:cs typeface="+mn-cs"/>
              </a:rPr>
              <a:t>Public relations writing: Principles in practice, </a:t>
            </a:r>
            <a:r>
              <a:rPr lang="en-US" sz="1200" kern="1200" dirty="0" smtClean="0">
                <a:solidFill>
                  <a:schemeClr val="tx1"/>
                </a:solidFill>
                <a:latin typeface="+mn-lt"/>
                <a:ea typeface="+mn-ea"/>
                <a:cs typeface="+mn-cs"/>
              </a:rPr>
              <a:t>(2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ed.)</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Thousand Oaks, CA: Sage Publications.</a:t>
            </a:r>
          </a:p>
          <a:p>
            <a:r>
              <a:rPr lang="en-US" sz="1200" kern="1200" dirty="0" err="1" smtClean="0">
                <a:solidFill>
                  <a:schemeClr val="tx1"/>
                </a:solidFill>
                <a:latin typeface="+mn-lt"/>
                <a:ea typeface="+mn-ea"/>
                <a:cs typeface="+mn-cs"/>
              </a:rPr>
              <a:t>Tumber</a:t>
            </a:r>
            <a:r>
              <a:rPr lang="en-US" sz="1200" kern="1200" dirty="0" smtClean="0">
                <a:solidFill>
                  <a:schemeClr val="tx1"/>
                </a:solidFill>
                <a:latin typeface="+mn-lt"/>
                <a:ea typeface="+mn-ea"/>
                <a:cs typeface="+mn-cs"/>
              </a:rPr>
              <a:t>, H., &amp; Palmer, J. (2004). </a:t>
            </a:r>
            <a:r>
              <a:rPr lang="en-US" sz="1200" i="1" kern="1200" dirty="0" smtClean="0">
                <a:solidFill>
                  <a:schemeClr val="tx1"/>
                </a:solidFill>
                <a:latin typeface="+mn-lt"/>
                <a:ea typeface="+mn-ea"/>
                <a:cs typeface="+mn-cs"/>
              </a:rPr>
              <a:t>Media at war: The Iraq crisis</a:t>
            </a:r>
            <a:r>
              <a:rPr lang="en-US" sz="1200" kern="1200" dirty="0" smtClean="0">
                <a:solidFill>
                  <a:schemeClr val="tx1"/>
                </a:solidFill>
                <a:latin typeface="+mn-lt"/>
                <a:ea typeface="+mn-ea"/>
                <a:cs typeface="+mn-cs"/>
              </a:rPr>
              <a:t>. Thousand Oaks, CA: Sage Publications.</a:t>
            </a:r>
          </a:p>
          <a:p>
            <a:r>
              <a:rPr lang="en-US" sz="1200" kern="1200" dirty="0" smtClean="0">
                <a:solidFill>
                  <a:schemeClr val="tx1"/>
                </a:solidFill>
                <a:latin typeface="+mn-lt"/>
                <a:ea typeface="+mn-ea"/>
                <a:cs typeface="+mn-cs"/>
              </a:rPr>
              <a:t>Turner, T. (2009). The vindication of a public scholar. </a:t>
            </a:r>
            <a:r>
              <a:rPr lang="en-US" sz="1200" i="1" kern="1200" dirty="0" smtClean="0">
                <a:solidFill>
                  <a:schemeClr val="tx1"/>
                </a:solidFill>
                <a:latin typeface="+mn-lt"/>
                <a:ea typeface="+mn-ea"/>
                <a:cs typeface="+mn-cs"/>
              </a:rPr>
              <a:t>Earth Island Journal, 24</a:t>
            </a:r>
            <a:r>
              <a:rPr lang="en-US" sz="1200" kern="1200" dirty="0" smtClean="0">
                <a:solidFill>
                  <a:schemeClr val="tx1"/>
                </a:solidFill>
                <a:latin typeface="+mn-lt"/>
                <a:ea typeface="+mn-ea"/>
                <a:cs typeface="+mn-cs"/>
              </a:rPr>
              <a:t>(2), 50-56. Retrieved from Academic Search Complete database.</a:t>
            </a:r>
          </a:p>
          <a:p>
            <a:r>
              <a:rPr lang="en-US" sz="1200" kern="1200" dirty="0" smtClean="0">
                <a:solidFill>
                  <a:schemeClr val="tx1"/>
                </a:solidFill>
                <a:latin typeface="+mn-lt"/>
                <a:ea typeface="+mn-ea"/>
                <a:cs typeface="+mn-cs"/>
              </a:rPr>
              <a:t>Tyson, A. S. (2009, August 28). Military prepares profiles on reporters visiting war zones. </a:t>
            </a:r>
            <a:r>
              <a:rPr lang="en-US" sz="1200" i="1" kern="1200" dirty="0" smtClean="0">
                <a:solidFill>
                  <a:schemeClr val="tx1"/>
                </a:solidFill>
                <a:latin typeface="+mn-lt"/>
                <a:ea typeface="+mn-ea"/>
                <a:cs typeface="+mn-cs"/>
              </a:rPr>
              <a:t>Washington Post. </a:t>
            </a:r>
            <a:r>
              <a:rPr lang="en-US" sz="1200" kern="1200" dirty="0" smtClean="0">
                <a:solidFill>
                  <a:schemeClr val="tx1"/>
                </a:solidFill>
                <a:latin typeface="+mn-lt"/>
                <a:ea typeface="+mn-ea"/>
                <a:cs typeface="+mn-cs"/>
              </a:rPr>
              <a:t>Retrieved August 28, 2009, from http://www.washingtonpost.com.</a:t>
            </a:r>
          </a:p>
          <a:p>
            <a:r>
              <a:rPr lang="en-US" sz="1200" kern="1200" dirty="0" smtClean="0">
                <a:solidFill>
                  <a:schemeClr val="tx1"/>
                </a:solidFill>
                <a:latin typeface="+mn-lt"/>
                <a:ea typeface="+mn-ea"/>
                <a:cs typeface="+mn-cs"/>
              </a:rPr>
              <a:t>UNESCO (1989). Retrieved August 21, 2010, from </a:t>
            </a:r>
            <a:r>
              <a:rPr lang="en-US" sz="1200" u="sng" kern="1200" dirty="0" smtClean="0">
                <a:solidFill>
                  <a:schemeClr val="tx1"/>
                </a:solidFill>
                <a:latin typeface="+mn-lt"/>
                <a:ea typeface="+mn-ea"/>
                <a:cs typeface="+mn-cs"/>
                <a:hlinkClick r:id="rId4"/>
              </a:rPr>
              <a:t>http://www.unesco.org/cpp/uk/declarations/seville.pdf</a:t>
            </a:r>
            <a:r>
              <a:rPr lang="en-US" sz="1200" kern="1200" dirty="0" smtClean="0">
                <a:solidFill>
                  <a:schemeClr val="tx1"/>
                </a:solidFill>
                <a:latin typeface="+mn-lt"/>
                <a:ea typeface="+mn-ea"/>
                <a:cs typeface="+mn-cs"/>
              </a:rPr>
              <a:t> .</a:t>
            </a:r>
          </a:p>
          <a:p>
            <a:r>
              <a:rPr lang="de-DE" sz="1200" kern="1200" dirty="0" smtClean="0">
                <a:solidFill>
                  <a:schemeClr val="tx1"/>
                </a:solidFill>
                <a:latin typeface="+mn-lt"/>
                <a:ea typeface="+mn-ea"/>
                <a:cs typeface="+mn-cs"/>
              </a:rPr>
              <a:t>Vande Berg, L. R. &amp; Wenner, L. A. (1991). </a:t>
            </a:r>
            <a:r>
              <a:rPr lang="en-US" sz="1200" i="1" kern="1200" dirty="0" smtClean="0">
                <a:solidFill>
                  <a:schemeClr val="tx1"/>
                </a:solidFill>
                <a:latin typeface="+mn-lt"/>
                <a:ea typeface="+mn-ea"/>
                <a:cs typeface="+mn-cs"/>
              </a:rPr>
              <a:t>Television criticism: Approaches and applications</a:t>
            </a:r>
            <a:r>
              <a:rPr lang="en-US" sz="1200" kern="1200" dirty="0" smtClean="0">
                <a:solidFill>
                  <a:schemeClr val="tx1"/>
                </a:solidFill>
                <a:latin typeface="+mn-lt"/>
                <a:ea typeface="+mn-ea"/>
                <a:cs typeface="+mn-cs"/>
              </a:rPr>
              <a:t>. White Plains, NY: Longman.</a:t>
            </a:r>
          </a:p>
          <a:p>
            <a:r>
              <a:rPr lang="en-US" sz="1200" kern="1200" dirty="0" smtClean="0">
                <a:solidFill>
                  <a:schemeClr val="tx1"/>
                </a:solidFill>
                <a:latin typeface="+mn-lt"/>
                <a:ea typeface="+mn-ea"/>
                <a:cs typeface="+mn-cs"/>
              </a:rPr>
              <a:t>Wallensteen, P. (2007). </a:t>
            </a:r>
            <a:r>
              <a:rPr lang="en-US" sz="1200" i="1" kern="1200" dirty="0" smtClean="0">
                <a:solidFill>
                  <a:schemeClr val="tx1"/>
                </a:solidFill>
                <a:latin typeface="+mn-lt"/>
                <a:ea typeface="+mn-ea"/>
                <a:cs typeface="+mn-cs"/>
              </a:rPr>
              <a:t>Understanding conflict resolution</a:t>
            </a:r>
            <a:r>
              <a:rPr lang="en-US" sz="1200" kern="1200" dirty="0" smtClean="0">
                <a:solidFill>
                  <a:schemeClr val="tx1"/>
                </a:solidFill>
                <a:latin typeface="+mn-lt"/>
                <a:ea typeface="+mn-ea"/>
                <a:cs typeface="+mn-cs"/>
              </a:rPr>
              <a:t>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ed.). Thousand Oaks, CA: Sage Publications, Inc.</a:t>
            </a:r>
          </a:p>
          <a:p>
            <a:r>
              <a:rPr lang="en-US" sz="1200" kern="1200" dirty="0" smtClean="0">
                <a:solidFill>
                  <a:schemeClr val="tx1"/>
                </a:solidFill>
                <a:latin typeface="+mn-lt"/>
                <a:ea typeface="+mn-ea"/>
                <a:cs typeface="+mn-cs"/>
              </a:rPr>
              <a:t>War Resisters League (</a:t>
            </a:r>
            <a:r>
              <a:rPr lang="en-US" sz="1200" kern="1200" dirty="0" err="1" smtClean="0">
                <a:solidFill>
                  <a:schemeClr val="tx1"/>
                </a:solidFill>
                <a:latin typeface="+mn-lt"/>
                <a:ea typeface="+mn-ea"/>
                <a:cs typeface="+mn-cs"/>
              </a:rPr>
              <a:t>n.d</a:t>
            </a:r>
            <a:r>
              <a:rPr lang="en-US" sz="1200" kern="1200" dirty="0" smtClean="0">
                <a:solidFill>
                  <a:schemeClr val="tx1"/>
                </a:solidFill>
                <a:latin typeface="+mn-lt"/>
                <a:ea typeface="+mn-ea"/>
                <a:cs typeface="+mn-cs"/>
              </a:rPr>
              <a:t>.). History of war tax resistance. </a:t>
            </a:r>
            <a:r>
              <a:rPr lang="en-US" sz="1200" u="sng" kern="1200" dirty="0" smtClean="0">
                <a:solidFill>
                  <a:schemeClr val="tx1"/>
                </a:solidFill>
                <a:latin typeface="+mn-lt"/>
                <a:ea typeface="+mn-ea"/>
                <a:cs typeface="+mn-cs"/>
                <a:hlinkClick r:id="rId5"/>
              </a:rPr>
              <a:t>http://www.warresisters.org/node/328</a:t>
            </a:r>
            <a:r>
              <a:rPr lang="en-US" sz="1200" kern="1200" dirty="0" smtClean="0">
                <a:solidFill>
                  <a:schemeClr val="tx1"/>
                </a:solidFill>
                <a:latin typeface="+mn-lt"/>
                <a:ea typeface="+mn-ea"/>
                <a:cs typeface="+mn-cs"/>
              </a:rPr>
              <a:t>, retrieved September 26, 2009.</a:t>
            </a:r>
          </a:p>
          <a:p>
            <a:r>
              <a:rPr lang="en-US" sz="1200" kern="1200" dirty="0" smtClean="0">
                <a:solidFill>
                  <a:schemeClr val="tx1"/>
                </a:solidFill>
                <a:latin typeface="+mn-lt"/>
                <a:ea typeface="+mn-ea"/>
                <a:cs typeface="+mn-cs"/>
              </a:rPr>
              <a:t>Warren, C. A. B. (2002). Qualitative interviewing. In </a:t>
            </a:r>
            <a:r>
              <a:rPr lang="en-US" sz="1200" kern="1200" dirty="0" err="1" smtClean="0">
                <a:solidFill>
                  <a:schemeClr val="tx1"/>
                </a:solidFill>
                <a:latin typeface="+mn-lt"/>
                <a:ea typeface="+mn-ea"/>
                <a:cs typeface="+mn-cs"/>
              </a:rPr>
              <a:t>Gubrium</a:t>
            </a:r>
            <a:r>
              <a:rPr lang="en-US" sz="1200" kern="1200" dirty="0" smtClean="0">
                <a:solidFill>
                  <a:schemeClr val="tx1"/>
                </a:solidFill>
                <a:latin typeface="+mn-lt"/>
                <a:ea typeface="+mn-ea"/>
                <a:cs typeface="+mn-cs"/>
              </a:rPr>
              <a:t>, J. F. &amp; Holstein, J. A. (Eds</a:t>
            </a:r>
            <a:r>
              <a:rPr lang="en-US" sz="1200" i="1" kern="1200" dirty="0" smtClean="0">
                <a:solidFill>
                  <a:schemeClr val="tx1"/>
                </a:solidFill>
                <a:latin typeface="+mn-lt"/>
                <a:ea typeface="+mn-ea"/>
                <a:cs typeface="+mn-cs"/>
              </a:rPr>
              <a:t>.). Handbook of interview research: Context &amp; method </a:t>
            </a:r>
            <a:r>
              <a:rPr lang="en-US" sz="1200" kern="1200" dirty="0" smtClean="0">
                <a:solidFill>
                  <a:schemeClr val="tx1"/>
                </a:solidFill>
                <a:latin typeface="+mn-lt"/>
                <a:ea typeface="+mn-ea"/>
                <a:cs typeface="+mn-cs"/>
              </a:rPr>
              <a:t>(pp. 83-101). Thousand Oaks, CA: Sage. </a:t>
            </a:r>
          </a:p>
          <a:p>
            <a:r>
              <a:rPr lang="en-US" sz="1200" kern="1200" dirty="0" smtClean="0">
                <a:solidFill>
                  <a:schemeClr val="tx1"/>
                </a:solidFill>
                <a:latin typeface="+mn-lt"/>
                <a:ea typeface="+mn-ea"/>
                <a:cs typeface="+mn-cs"/>
              </a:rPr>
              <a:t>Warrick, J. (April 12, 2006). Lacking </a:t>
            </a:r>
            <a:r>
              <a:rPr lang="en-US" sz="1200" kern="1200" dirty="0" err="1" smtClean="0">
                <a:solidFill>
                  <a:schemeClr val="tx1"/>
                </a:solidFill>
                <a:latin typeface="+mn-lt"/>
                <a:ea typeface="+mn-ea"/>
                <a:cs typeface="+mn-cs"/>
              </a:rPr>
              <a:t>biolabs</a:t>
            </a:r>
            <a:r>
              <a:rPr lang="en-US" sz="1200" kern="1200" dirty="0" smtClean="0">
                <a:solidFill>
                  <a:schemeClr val="tx1"/>
                </a:solidFill>
                <a:latin typeface="+mn-lt"/>
                <a:ea typeface="+mn-ea"/>
                <a:cs typeface="+mn-cs"/>
              </a:rPr>
              <a:t>, trailers carried case for war. </a:t>
            </a:r>
            <a:r>
              <a:rPr lang="en-US" sz="1200" i="1" kern="1200" dirty="0" smtClean="0">
                <a:solidFill>
                  <a:schemeClr val="tx1"/>
                </a:solidFill>
                <a:latin typeface="+mn-lt"/>
                <a:ea typeface="+mn-ea"/>
                <a:cs typeface="+mn-cs"/>
              </a:rPr>
              <a:t>The Washington Post. </a:t>
            </a:r>
            <a:r>
              <a:rPr lang="en-US" sz="1200" u="sng" kern="1200" dirty="0" smtClean="0">
                <a:solidFill>
                  <a:schemeClr val="tx1"/>
                </a:solidFill>
                <a:latin typeface="+mn-lt"/>
                <a:ea typeface="+mn-ea"/>
                <a:cs typeface="+mn-cs"/>
                <a:hlinkClick r:id="rId6"/>
              </a:rPr>
              <a:t>http://www.washingtonpost.com/wp-dyn/content/article/2006/04/11/AR2006041101888.html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Weiss, R. S. (1994). </a:t>
            </a:r>
            <a:r>
              <a:rPr lang="en-US" sz="1200" i="1" kern="1200" dirty="0" smtClean="0">
                <a:solidFill>
                  <a:schemeClr val="tx1"/>
                </a:solidFill>
                <a:latin typeface="+mn-lt"/>
                <a:ea typeface="+mn-ea"/>
                <a:cs typeface="+mn-cs"/>
              </a:rPr>
              <a:t>Learning from strangers: The art and method of qualitative interview studie</a:t>
            </a:r>
            <a:r>
              <a:rPr lang="en-US" sz="1200" kern="1200" dirty="0" smtClean="0">
                <a:solidFill>
                  <a:schemeClr val="tx1"/>
                </a:solidFill>
                <a:latin typeface="+mn-lt"/>
                <a:ea typeface="+mn-ea"/>
                <a:cs typeface="+mn-cs"/>
              </a:rPr>
              <a:t>s. New York: The Free Press.</a:t>
            </a:r>
          </a:p>
          <a:p>
            <a:r>
              <a:rPr lang="en-US" sz="1200" kern="1200" dirty="0" smtClean="0">
                <a:solidFill>
                  <a:schemeClr val="tx1"/>
                </a:solidFill>
                <a:latin typeface="+mn-lt"/>
                <a:ea typeface="+mn-ea"/>
                <a:cs typeface="+mn-cs"/>
              </a:rPr>
              <a:t>Wells, K. (1995). The strategy of grounded theory: Possibilities and problems.</a:t>
            </a:r>
            <a:r>
              <a:rPr lang="en-US" sz="1200" i="1" kern="1200" dirty="0" smtClean="0">
                <a:solidFill>
                  <a:schemeClr val="tx1"/>
                </a:solidFill>
                <a:latin typeface="+mn-lt"/>
                <a:ea typeface="+mn-ea"/>
                <a:cs typeface="+mn-cs"/>
              </a:rPr>
              <a:t> Social Work Research, 19</a:t>
            </a:r>
            <a:r>
              <a:rPr lang="en-US" sz="1200" kern="1200" dirty="0" smtClean="0">
                <a:solidFill>
                  <a:schemeClr val="tx1"/>
                </a:solidFill>
                <a:latin typeface="+mn-lt"/>
                <a:ea typeface="+mn-ea"/>
                <a:cs typeface="+mn-cs"/>
              </a:rPr>
              <a:t>(1), 33-37. Retrieved from Academic Search Complete database.</a:t>
            </a:r>
          </a:p>
          <a:p>
            <a:r>
              <a:rPr lang="en-US" sz="1200" kern="1200" dirty="0" smtClean="0">
                <a:solidFill>
                  <a:schemeClr val="tx1"/>
                </a:solidFill>
                <a:latin typeface="+mn-lt"/>
                <a:ea typeface="+mn-ea"/>
                <a:cs typeface="+mn-cs"/>
              </a:rPr>
              <a:t>Western, J. (2005). </a:t>
            </a:r>
            <a:r>
              <a:rPr lang="en-US" sz="1200" i="1" kern="1200" dirty="0" smtClean="0">
                <a:solidFill>
                  <a:schemeClr val="tx1"/>
                </a:solidFill>
                <a:latin typeface="+mn-lt"/>
                <a:ea typeface="+mn-ea"/>
                <a:cs typeface="+mn-cs"/>
              </a:rPr>
              <a:t>Selling intervention &amp; war: The presidency, the media, and the American public</a:t>
            </a:r>
            <a:r>
              <a:rPr lang="en-US" sz="1200" kern="1200" dirty="0" smtClean="0">
                <a:solidFill>
                  <a:schemeClr val="tx1"/>
                </a:solidFill>
                <a:latin typeface="+mn-lt"/>
                <a:ea typeface="+mn-ea"/>
                <a:cs typeface="+mn-cs"/>
              </a:rPr>
              <a:t>. Baltimore: The Johns Hopkins University Press.</a:t>
            </a:r>
          </a:p>
          <a:p>
            <a:r>
              <a:rPr lang="en-US" sz="1200" kern="1200" dirty="0" smtClean="0">
                <a:solidFill>
                  <a:schemeClr val="tx1"/>
                </a:solidFill>
                <a:latin typeface="+mn-lt"/>
                <a:ea typeface="+mn-ea"/>
                <a:cs typeface="+mn-cs"/>
              </a:rPr>
              <a:t>Williams, D. (2002). Political engagement and service learning: A Gandhian perspective. </a:t>
            </a:r>
            <a:r>
              <a:rPr lang="en-US" sz="1200" i="1" kern="1200" dirty="0" smtClean="0">
                <a:solidFill>
                  <a:schemeClr val="tx1"/>
                </a:solidFill>
                <a:latin typeface="+mn-lt"/>
                <a:ea typeface="+mn-ea"/>
                <a:cs typeface="+mn-cs"/>
              </a:rPr>
              <a:t>Encounter, 15</a:t>
            </a:r>
            <a:r>
              <a:rPr lang="en-US" sz="1200" kern="1200" dirty="0" smtClean="0">
                <a:solidFill>
                  <a:schemeClr val="tx1"/>
                </a:solidFill>
                <a:latin typeface="+mn-lt"/>
                <a:ea typeface="+mn-ea"/>
                <a:cs typeface="+mn-cs"/>
              </a:rPr>
              <a:t>(2), 6-13.</a:t>
            </a:r>
          </a:p>
          <a:p>
            <a:r>
              <a:rPr lang="en-US" sz="1200" kern="1200" dirty="0" smtClean="0">
                <a:solidFill>
                  <a:schemeClr val="tx1"/>
                </a:solidFill>
                <a:latin typeface="+mn-lt"/>
                <a:ea typeface="+mn-ea"/>
                <a:cs typeface="+mn-cs"/>
              </a:rPr>
              <a:t>Williams, D., Shinn, C., Nishishiba, M., &amp; Morgan, D. (2002). Toward an understanding of civic capacity: an anatomy of community issues that matter to students. </a:t>
            </a:r>
            <a:r>
              <a:rPr lang="en-US" sz="1200" i="1" kern="1200" dirty="0" smtClean="0">
                <a:solidFill>
                  <a:schemeClr val="tx1"/>
                </a:solidFill>
                <a:latin typeface="+mn-lt"/>
                <a:ea typeface="+mn-ea"/>
                <a:cs typeface="+mn-cs"/>
              </a:rPr>
              <a:t>Journal of Public Affairs, 1</a:t>
            </a:r>
            <a:r>
              <a:rPr lang="en-US" sz="1200" kern="1200" dirty="0" smtClean="0">
                <a:solidFill>
                  <a:schemeClr val="tx1"/>
                </a:solidFill>
                <a:latin typeface="+mn-lt"/>
                <a:ea typeface="+mn-ea"/>
                <a:cs typeface="+mn-cs"/>
              </a:rPr>
              <a:t>(6), 241-263.</a:t>
            </a:r>
          </a:p>
          <a:p>
            <a:r>
              <a:rPr lang="en-US" sz="1200" kern="1200" dirty="0" smtClean="0">
                <a:solidFill>
                  <a:schemeClr val="tx1"/>
                </a:solidFill>
                <a:latin typeface="+mn-lt"/>
                <a:ea typeface="+mn-ea"/>
                <a:cs typeface="+mn-cs"/>
              </a:rPr>
              <a:t>Williams, E. N., &amp; Morrow, S. (2009). Achieving trustworthiness in qualitative research: A pan-paradigmatic perspective. </a:t>
            </a:r>
            <a:r>
              <a:rPr lang="en-US" sz="1200" i="1" kern="1200" dirty="0" smtClean="0">
                <a:solidFill>
                  <a:schemeClr val="tx1"/>
                </a:solidFill>
                <a:latin typeface="+mn-lt"/>
                <a:ea typeface="+mn-ea"/>
                <a:cs typeface="+mn-cs"/>
              </a:rPr>
              <a:t>Psychotherapy Research, 19</a:t>
            </a:r>
            <a:r>
              <a:rPr lang="en-US" sz="1200" kern="1200" dirty="0" smtClean="0">
                <a:solidFill>
                  <a:schemeClr val="tx1"/>
                </a:solidFill>
                <a:latin typeface="+mn-lt"/>
                <a:ea typeface="+mn-ea"/>
                <a:cs typeface="+mn-cs"/>
              </a:rPr>
              <a:t>(4/5), 576-582. doi:10.1080/10503300802702113.</a:t>
            </a:r>
          </a:p>
          <a:p>
            <a:r>
              <a:rPr lang="en-US" sz="1200" kern="1200" dirty="0" smtClean="0">
                <a:solidFill>
                  <a:schemeClr val="tx1"/>
                </a:solidFill>
                <a:latin typeface="+mn-lt"/>
                <a:ea typeface="+mn-ea"/>
                <a:cs typeface="+mn-cs"/>
              </a:rPr>
              <a:t>Wilson II, C. C., </a:t>
            </a:r>
            <a:r>
              <a:rPr lang="en-US" sz="1200" kern="1200" dirty="0" err="1" smtClean="0">
                <a:solidFill>
                  <a:schemeClr val="tx1"/>
                </a:solidFill>
                <a:latin typeface="+mn-lt"/>
                <a:ea typeface="+mn-ea"/>
                <a:cs typeface="+mn-cs"/>
              </a:rPr>
              <a:t>Gutiérrez</a:t>
            </a:r>
            <a:r>
              <a:rPr lang="en-US" sz="1200" kern="1200" dirty="0" smtClean="0">
                <a:solidFill>
                  <a:schemeClr val="tx1"/>
                </a:solidFill>
                <a:latin typeface="+mn-lt"/>
                <a:ea typeface="+mn-ea"/>
                <a:cs typeface="+mn-cs"/>
              </a:rPr>
              <a:t>, F., &amp; Chao, L. M. (2003). </a:t>
            </a:r>
            <a:r>
              <a:rPr lang="en-US" sz="1200" i="1" kern="1200" dirty="0" smtClean="0">
                <a:solidFill>
                  <a:schemeClr val="tx1"/>
                </a:solidFill>
                <a:latin typeface="+mn-lt"/>
                <a:ea typeface="+mn-ea"/>
                <a:cs typeface="+mn-cs"/>
              </a:rPr>
              <a:t>Racism, sexism, and the media: The rise of class communication in multicultural America</a:t>
            </a:r>
            <a:r>
              <a:rPr lang="en-US" sz="1200" kern="1200" dirty="0" smtClean="0">
                <a:solidFill>
                  <a:schemeClr val="tx1"/>
                </a:solidFill>
                <a:latin typeface="+mn-lt"/>
                <a:ea typeface="+mn-ea"/>
                <a:cs typeface="+mn-cs"/>
              </a:rPr>
              <a:t>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ed.). Thousand Oaks, CA: Sage Publications.</a:t>
            </a:r>
          </a:p>
          <a:p>
            <a:r>
              <a:rPr lang="en-US" sz="1200" kern="1200" dirty="0" err="1" smtClean="0">
                <a:solidFill>
                  <a:schemeClr val="tx1"/>
                </a:solidFill>
                <a:latin typeface="+mn-lt"/>
                <a:ea typeface="+mn-ea"/>
                <a:cs typeface="+mn-cs"/>
              </a:rPr>
              <a:t>Woehrle</a:t>
            </a:r>
            <a:r>
              <a:rPr lang="en-US" sz="1200" kern="1200" dirty="0" smtClean="0">
                <a:solidFill>
                  <a:schemeClr val="tx1"/>
                </a:solidFill>
                <a:latin typeface="+mn-lt"/>
                <a:ea typeface="+mn-ea"/>
                <a:cs typeface="+mn-cs"/>
              </a:rPr>
              <a:t>, L. M., Coy, P. G., &amp; </a:t>
            </a:r>
            <a:r>
              <a:rPr lang="en-US" sz="1200" kern="1200" dirty="0" err="1" smtClean="0">
                <a:solidFill>
                  <a:schemeClr val="tx1"/>
                </a:solidFill>
                <a:latin typeface="+mn-lt"/>
                <a:ea typeface="+mn-ea"/>
                <a:cs typeface="+mn-cs"/>
              </a:rPr>
              <a:t>Maney</a:t>
            </a:r>
            <a:r>
              <a:rPr lang="en-US" sz="1200" kern="1200" dirty="0" smtClean="0">
                <a:solidFill>
                  <a:schemeClr val="tx1"/>
                </a:solidFill>
                <a:latin typeface="+mn-lt"/>
                <a:ea typeface="+mn-ea"/>
                <a:cs typeface="+mn-cs"/>
              </a:rPr>
              <a:t>, G. M. (2008). </a:t>
            </a:r>
            <a:r>
              <a:rPr lang="en-US" sz="1200" i="1" kern="1200" dirty="0" smtClean="0">
                <a:solidFill>
                  <a:schemeClr val="tx1"/>
                </a:solidFill>
                <a:latin typeface="+mn-lt"/>
                <a:ea typeface="+mn-ea"/>
                <a:cs typeface="+mn-cs"/>
              </a:rPr>
              <a:t>Contesting patriotism: Culture, power, and strategy in the peace movement. </a:t>
            </a:r>
            <a:r>
              <a:rPr lang="en-US" sz="1200" kern="1200" dirty="0" smtClean="0">
                <a:solidFill>
                  <a:schemeClr val="tx1"/>
                </a:solidFill>
                <a:latin typeface="+mn-lt"/>
                <a:ea typeface="+mn-ea"/>
                <a:cs typeface="+mn-cs"/>
              </a:rPr>
              <a:t>Lanham, MD: Rowman &amp; Littlefield Publishers, Inc.</a:t>
            </a:r>
          </a:p>
          <a:p>
            <a:r>
              <a:rPr lang="en-US" sz="1200" kern="1200" dirty="0" smtClean="0">
                <a:solidFill>
                  <a:schemeClr val="tx1"/>
                </a:solidFill>
                <a:latin typeface="+mn-lt"/>
                <a:ea typeface="+mn-ea"/>
                <a:cs typeface="+mn-cs"/>
              </a:rPr>
              <a:t>Wolfe, A. (2008). Academia (kind of) goes to war: Chomsky and his children. </a:t>
            </a:r>
            <a:r>
              <a:rPr lang="en-US" sz="1200" i="1" kern="1200" dirty="0" smtClean="0">
                <a:solidFill>
                  <a:schemeClr val="tx1"/>
                </a:solidFill>
                <a:latin typeface="+mn-lt"/>
                <a:ea typeface="+mn-ea"/>
                <a:cs typeface="+mn-cs"/>
              </a:rPr>
              <a:t>World Affairs, 170</a:t>
            </a:r>
            <a:r>
              <a:rPr lang="en-US" sz="1200" kern="1200" dirty="0" smtClean="0">
                <a:solidFill>
                  <a:schemeClr val="tx1"/>
                </a:solidFill>
                <a:latin typeface="+mn-lt"/>
                <a:ea typeface="+mn-ea"/>
                <a:cs typeface="+mn-cs"/>
              </a:rPr>
              <a:t>(3), 38-47.</a:t>
            </a:r>
          </a:p>
          <a:p>
            <a:r>
              <a:rPr lang="en-US" sz="1200" kern="1200" dirty="0" err="1" smtClean="0">
                <a:solidFill>
                  <a:schemeClr val="tx1"/>
                </a:solidFill>
                <a:latin typeface="+mn-lt"/>
                <a:ea typeface="+mn-ea"/>
                <a:cs typeface="+mn-cs"/>
              </a:rPr>
              <a:t>Wolfsfeld</a:t>
            </a:r>
            <a:r>
              <a:rPr lang="en-US" sz="1200" kern="1200" dirty="0" smtClean="0">
                <a:solidFill>
                  <a:schemeClr val="tx1"/>
                </a:solidFill>
                <a:latin typeface="+mn-lt"/>
                <a:ea typeface="+mn-ea"/>
                <a:cs typeface="+mn-cs"/>
              </a:rPr>
              <a:t>, G. (2004). </a:t>
            </a:r>
            <a:r>
              <a:rPr lang="en-US" sz="1200" i="1" kern="1200" dirty="0" smtClean="0">
                <a:solidFill>
                  <a:schemeClr val="tx1"/>
                </a:solidFill>
                <a:latin typeface="+mn-lt"/>
                <a:ea typeface="+mn-ea"/>
                <a:cs typeface="+mn-cs"/>
              </a:rPr>
              <a:t>Media and the path to peace</a:t>
            </a:r>
            <a:r>
              <a:rPr lang="en-US" sz="1200" kern="1200" dirty="0" smtClean="0">
                <a:solidFill>
                  <a:schemeClr val="tx1"/>
                </a:solidFill>
                <a:latin typeface="+mn-lt"/>
                <a:ea typeface="+mn-ea"/>
                <a:cs typeface="+mn-cs"/>
              </a:rPr>
              <a:t>. Cambridge, UK: Cambridge University Press.</a:t>
            </a:r>
          </a:p>
          <a:p>
            <a:r>
              <a:rPr lang="en-US" sz="1200" kern="1200" dirty="0" err="1" smtClean="0">
                <a:solidFill>
                  <a:schemeClr val="tx1"/>
                </a:solidFill>
                <a:latin typeface="+mn-lt"/>
                <a:ea typeface="+mn-ea"/>
                <a:cs typeface="+mn-cs"/>
              </a:rPr>
              <a:t>Wollen</a:t>
            </a:r>
            <a:r>
              <a:rPr lang="en-US" sz="1200" kern="1200" dirty="0" smtClean="0">
                <a:solidFill>
                  <a:schemeClr val="tx1"/>
                </a:solidFill>
                <a:latin typeface="+mn-lt"/>
                <a:ea typeface="+mn-ea"/>
                <a:cs typeface="+mn-cs"/>
              </a:rPr>
              <a:t>, P. (1972). </a:t>
            </a:r>
            <a:r>
              <a:rPr lang="en-US" sz="1200" i="1" kern="1200" dirty="0" smtClean="0">
                <a:solidFill>
                  <a:schemeClr val="tx1"/>
                </a:solidFill>
                <a:latin typeface="+mn-lt"/>
                <a:ea typeface="+mn-ea"/>
                <a:cs typeface="+mn-cs"/>
              </a:rPr>
              <a:t>Signs and meaning in the cinema</a:t>
            </a:r>
            <a:r>
              <a:rPr lang="en-US" sz="1200" kern="1200" dirty="0" smtClean="0">
                <a:solidFill>
                  <a:schemeClr val="tx1"/>
                </a:solidFill>
                <a:latin typeface="+mn-lt"/>
                <a:ea typeface="+mn-ea"/>
                <a:cs typeface="+mn-cs"/>
              </a:rPr>
              <a:t>. Bloomington, IN: Indiana University Press.</a:t>
            </a:r>
          </a:p>
          <a:p>
            <a:r>
              <a:rPr lang="en-US" sz="1200" kern="1200" dirty="0" err="1" smtClean="0">
                <a:solidFill>
                  <a:schemeClr val="tx1"/>
                </a:solidFill>
                <a:latin typeface="+mn-lt"/>
                <a:ea typeface="+mn-ea"/>
                <a:cs typeface="+mn-cs"/>
              </a:rPr>
              <a:t>Zlotkowski</a:t>
            </a:r>
            <a:r>
              <a:rPr lang="en-US" sz="1200" kern="1200" dirty="0" smtClean="0">
                <a:solidFill>
                  <a:schemeClr val="tx1"/>
                </a:solidFill>
                <a:latin typeface="+mn-lt"/>
                <a:ea typeface="+mn-ea"/>
                <a:cs typeface="+mn-cs"/>
              </a:rPr>
              <a:t>, E. &amp; Williams, D. (2003). The faculty role in civic engagement. </a:t>
            </a:r>
            <a:r>
              <a:rPr lang="en-US" sz="1200" i="1" kern="1200" dirty="0" smtClean="0">
                <a:solidFill>
                  <a:schemeClr val="tx1"/>
                </a:solidFill>
                <a:latin typeface="+mn-lt"/>
                <a:ea typeface="+mn-ea"/>
                <a:cs typeface="+mn-cs"/>
              </a:rPr>
              <a:t>Peer Review, 5</a:t>
            </a:r>
            <a:r>
              <a:rPr lang="en-US" sz="1200" kern="1200" dirty="0" smtClean="0">
                <a:solidFill>
                  <a:schemeClr val="tx1"/>
                </a:solidFill>
                <a:latin typeface="+mn-lt"/>
                <a:ea typeface="+mn-ea"/>
                <a:cs typeface="+mn-cs"/>
              </a:rPr>
              <a:t>(3), 9-11.</a:t>
            </a:r>
          </a:p>
          <a:p>
            <a:r>
              <a:rPr lang="en-US" sz="1200" kern="1200" dirty="0" smtClean="0">
                <a:solidFill>
                  <a:schemeClr val="tx1"/>
                </a:solidFill>
                <a:latin typeface="+mn-lt"/>
                <a:ea typeface="+mn-ea"/>
                <a:cs typeface="+mn-cs"/>
              </a:rPr>
              <a:t>Zunes, S. (2003). </a:t>
            </a:r>
            <a:r>
              <a:rPr lang="en-US" sz="1200" i="1" kern="1200" dirty="0" smtClean="0">
                <a:solidFill>
                  <a:schemeClr val="tx1"/>
                </a:solidFill>
                <a:latin typeface="+mn-lt"/>
                <a:ea typeface="+mn-ea"/>
                <a:cs typeface="+mn-cs"/>
              </a:rPr>
              <a:t>Tinderbox: U.S. Middle East policy and the roots of terrorism</a:t>
            </a:r>
            <a:r>
              <a:rPr lang="en-US" sz="1200" kern="1200" dirty="0" smtClean="0">
                <a:solidFill>
                  <a:schemeClr val="tx1"/>
                </a:solidFill>
                <a:latin typeface="+mn-lt"/>
                <a:ea typeface="+mn-ea"/>
                <a:cs typeface="+mn-cs"/>
              </a:rPr>
              <a:t>. Monroe, ME: Common Courage Press.</a:t>
            </a:r>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36</a:t>
            </a:fld>
            <a:endParaRPr lang="en-US"/>
          </a:p>
        </p:txBody>
      </p:sp>
    </p:spTree>
    <p:extLst>
      <p:ext uri="{BB962C8B-B14F-4D97-AF65-F5344CB8AC3E}">
        <p14:creationId xmlns:p14="http://schemas.microsoft.com/office/powerpoint/2010/main" val="1646757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38</a:t>
            </a:fld>
            <a:endParaRPr lang="en-US"/>
          </a:p>
        </p:txBody>
      </p:sp>
    </p:spTree>
    <p:extLst>
      <p:ext uri="{BB962C8B-B14F-4D97-AF65-F5344CB8AC3E}">
        <p14:creationId xmlns:p14="http://schemas.microsoft.com/office/powerpoint/2010/main" val="315990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many historical examples</a:t>
            </a:r>
            <a:r>
              <a:rPr lang="en-US" baseline="0" dirty="0" smtClean="0"/>
              <a:t> can contribute to our neo-</a:t>
            </a:r>
            <a:r>
              <a:rPr lang="en-US" baseline="0" dirty="0" err="1" smtClean="0"/>
              <a:t>Gramscian</a:t>
            </a:r>
            <a:r>
              <a:rPr lang="en-US" baseline="0" dirty="0" smtClean="0"/>
              <a:t> creation of collective myth. Gandhi was, in actuality, quite a threat. Rosa Parks was dignified but the single mother who volunteered as a defendant before her was declined by the NAACP because she would tend to feed a divisive myth that Parks instead helped create. The Filipina nuns were acting as the face of a movement that needed to distance itself from the armed insurrection. </a:t>
            </a:r>
            <a:r>
              <a:rPr lang="en-US" baseline="0" dirty="0" err="1" smtClean="0"/>
              <a:t>Anishinabe</a:t>
            </a:r>
            <a:r>
              <a:rPr lang="en-US" baseline="0" dirty="0" smtClean="0"/>
              <a:t> treaty rights activists were stoic and unflappable in the face of shrill, threatening Klan-like racial hostility,  creating a collective myth that gathered </a:t>
            </a:r>
            <a:r>
              <a:rPr lang="en-US" baseline="0" dirty="0" err="1" smtClean="0"/>
              <a:t>constituences</a:t>
            </a:r>
            <a:r>
              <a:rPr lang="en-US" baseline="0" dirty="0" smtClean="0"/>
              <a:t> rapidly from a tiny base. Building coalition is far more possible using these sub </a:t>
            </a:r>
            <a:r>
              <a:rPr lang="en-US" baseline="0" dirty="0" err="1" smtClean="0"/>
              <a:t>altern</a:t>
            </a:r>
            <a:r>
              <a:rPr lang="en-US" baseline="0" dirty="0" smtClean="0"/>
              <a:t> collective myths that rely upon image creation and defense.</a:t>
            </a:r>
            <a:endParaRPr lang="en-US" dirty="0" smtClean="0"/>
          </a:p>
          <a:p>
            <a:endParaRPr lang="en-US" dirty="0" smtClean="0"/>
          </a:p>
          <a:p>
            <a:r>
              <a:rPr lang="en-US" dirty="0" smtClean="0"/>
              <a:t>Gandhi as nonthreatening</a:t>
            </a:r>
          </a:p>
          <a:p>
            <a:endParaRPr lang="en-US" dirty="0" smtClean="0"/>
          </a:p>
          <a:p>
            <a:r>
              <a:rPr lang="en-US" dirty="0" smtClean="0"/>
              <a:t>Rosa Parks as dignified</a:t>
            </a:r>
          </a:p>
          <a:p>
            <a:endParaRPr lang="en-US" dirty="0" smtClean="0"/>
          </a:p>
          <a:p>
            <a:r>
              <a:rPr lang="en-US" dirty="0" smtClean="0"/>
              <a:t>Filipina nuns as spiritual</a:t>
            </a:r>
          </a:p>
          <a:p>
            <a:endParaRPr lang="en-US" dirty="0" smtClean="0"/>
          </a:p>
          <a:p>
            <a:r>
              <a:rPr lang="en-US" dirty="0" err="1" smtClean="0"/>
              <a:t>Anishinabe</a:t>
            </a:r>
            <a:r>
              <a:rPr lang="en-US" dirty="0" smtClean="0"/>
              <a:t> as </a:t>
            </a:r>
            <a:r>
              <a:rPr lang="en-US" dirty="0" err="1" smtClean="0"/>
              <a:t>dignfied</a:t>
            </a:r>
            <a:r>
              <a:rPr lang="en-US" dirty="0" smtClean="0"/>
              <a:t> and disciplined</a:t>
            </a:r>
            <a:r>
              <a:rPr lang="en-US" baseline="0" dirty="0" smtClean="0"/>
              <a:t> in the face of race baiting</a:t>
            </a:r>
          </a:p>
          <a:p>
            <a:endParaRPr lang="en-US" baseline="0" dirty="0" smtClean="0"/>
          </a:p>
          <a:p>
            <a:r>
              <a:rPr lang="en-US" baseline="0" dirty="0" smtClean="0"/>
              <a:t>Vaclav Havel as gentle playwright</a:t>
            </a:r>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4</a:t>
            </a:fld>
            <a:endParaRPr lang="en-US"/>
          </a:p>
        </p:txBody>
      </p:sp>
    </p:spTree>
    <p:extLst>
      <p:ext uri="{BB962C8B-B14F-4D97-AF65-F5344CB8AC3E}">
        <p14:creationId xmlns:p14="http://schemas.microsoft.com/office/powerpoint/2010/main" val="29541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benefits of moral leadership that is not exclusive are many. A clear danger lies in moral leadership that cannot</a:t>
            </a:r>
            <a:r>
              <a:rPr lang="en-US" baseline="0" dirty="0" smtClean="0"/>
              <a:t> transcend religious roots or that cannot portray itself as pacifist. The advantage of this sort of moral rearmament is that the image of a movement growing in power is swiftly transmogrified into existential threat unless the power of the recruiter is absolutely nonviolent and absolutely committed and absolutely inclusive of all faiths and philosophies. Other leadership exemplars can produce chinks in the armor that can be used by regime propagandists to smear a campaign with a threatening and destructive image.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5FA368A-BEE5-4A32-96D4-9DC10F648933}" type="slidenum">
              <a:rPr lang="en-US" smtClean="0"/>
              <a:pPr/>
              <a:t>5</a:t>
            </a:fld>
            <a:endParaRPr lang="en-US"/>
          </a:p>
        </p:txBody>
      </p:sp>
    </p:spTree>
    <p:extLst>
      <p:ext uri="{BB962C8B-B14F-4D97-AF65-F5344CB8AC3E}">
        <p14:creationId xmlns:p14="http://schemas.microsoft.com/office/powerpoint/2010/main" val="341963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predator prey evocation</a:t>
            </a:r>
          </a:p>
          <a:p>
            <a:endParaRPr lang="en-US" dirty="0" smtClean="0"/>
          </a:p>
          <a:p>
            <a:endParaRPr lang="en-US" dirty="0" smtClean="0"/>
          </a:p>
          <a:p>
            <a:r>
              <a:rPr lang="en-US" dirty="0" smtClean="0"/>
              <a:t>Prompt protective response</a:t>
            </a:r>
          </a:p>
          <a:p>
            <a:endParaRPr lang="en-US" dirty="0" smtClean="0"/>
          </a:p>
          <a:p>
            <a:r>
              <a:rPr lang="en-US" dirty="0" smtClean="0"/>
              <a:t>http://hastingsnonviolence.blogspot.com/2011/02/taxonomic-challenges-of-struggle.html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6</a:t>
            </a:fld>
            <a:endParaRPr lang="en-US"/>
          </a:p>
        </p:txBody>
      </p:sp>
    </p:spTree>
    <p:extLst>
      <p:ext uri="{BB962C8B-B14F-4D97-AF65-F5344CB8AC3E}">
        <p14:creationId xmlns:p14="http://schemas.microsoft.com/office/powerpoint/2010/main" val="168716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there seems to be a fear of creating an</a:t>
            </a:r>
            <a:r>
              <a:rPr lang="en-US" baseline="0" dirty="0" smtClean="0"/>
              <a:t> image of softness, weakness and passivity, it is far more adaptive to couple a potent civil society movement to an image of non-threatening willingness to dialog. Deepen the invitation and heighten the confrontation.  In any struggle the party who hangs back can be ignored and the party who crosses the thin bright line into aggression can be legitimately crushed by all means. Only the party who remains assertively at that line is dealt with as a legitimate opponent. This is the opposite of naiveté. This is full recognition of tyranny and evil and the ongoing nature of conflict.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http://hastingsnonviolence.blogspot.com/2010/12/nonviolence-in-defense-of-sacred-tree.html</a:t>
            </a:r>
          </a:p>
          <a:p>
            <a:endParaRPr lang="en-US" baseline="0" dirty="0" smtClean="0"/>
          </a:p>
          <a:p>
            <a:r>
              <a:rPr lang="en-US" dirty="0" smtClean="0"/>
              <a:t>http://hastingsnonviolence.blogspot.com/2010/10/whitefeather-walter-whale-rider-and.html</a:t>
            </a:r>
          </a:p>
          <a:p>
            <a:endParaRPr lang="en-US" dirty="0" smtClean="0"/>
          </a:p>
          <a:p>
            <a:r>
              <a:rPr lang="en-US" dirty="0" smtClean="0"/>
              <a:t>http://hastingsnonviolence.blogspot.com/2010/10/invading-occupying-displacing.html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8</a:t>
            </a:fld>
            <a:endParaRPr lang="en-US" dirty="0"/>
          </a:p>
        </p:txBody>
      </p:sp>
    </p:spTree>
    <p:extLst>
      <p:ext uri="{BB962C8B-B14F-4D97-AF65-F5344CB8AC3E}">
        <p14:creationId xmlns:p14="http://schemas.microsoft.com/office/powerpoint/2010/main" val="3497569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9</a:t>
            </a:fld>
            <a:endParaRPr lang="en-US" dirty="0"/>
          </a:p>
        </p:txBody>
      </p:sp>
    </p:spTree>
    <p:extLst>
      <p:ext uri="{BB962C8B-B14F-4D97-AF65-F5344CB8AC3E}">
        <p14:creationId xmlns:p14="http://schemas.microsoft.com/office/powerpoint/2010/main" val="2571662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Innocent image elicits sympathy</a:t>
            </a:r>
          </a:p>
          <a:p>
            <a:r>
              <a:rPr lang="en-US" dirty="0" smtClean="0"/>
              <a:t>Seeing children or</a:t>
            </a:r>
            <a:r>
              <a:rPr lang="en-US" baseline="0" dirty="0" smtClean="0"/>
              <a:t> any other vulnerable people attacked elicits a sympathetic response. When women were force fed in prison during the struggle for suffrage in the US, public officials, men who had been opposed to the vote for women, expressed outrage and even switched positions.  When children were abused by Birmingham police and fire personnel in the Children’s Crusade in 1963, even President Kennedy remarked on that.</a:t>
            </a:r>
            <a:endParaRPr lang="en-US" dirty="0" smtClean="0"/>
          </a:p>
          <a:p>
            <a:endParaRPr lang="en-US" dirty="0" smtClean="0"/>
          </a:p>
          <a:p>
            <a:r>
              <a:rPr lang="en-US" dirty="0" smtClean="0"/>
              <a:t>Sympathy produces response</a:t>
            </a:r>
          </a:p>
          <a:p>
            <a:r>
              <a:rPr lang="en-US" dirty="0" smtClean="0"/>
              <a:t>Women got the vote</a:t>
            </a:r>
            <a:r>
              <a:rPr lang="en-US" baseline="0" dirty="0" smtClean="0"/>
              <a:t> faster in the US than in Britain, where the women had been using more noisy, quasi violent, methods. The Birmingham campaigns resulted in the Civil Rights Act of 1964 in the US.</a:t>
            </a:r>
            <a:endParaRPr lang="en-US" dirty="0" smtClean="0"/>
          </a:p>
          <a:p>
            <a:endParaRPr lang="en-US" dirty="0" smtClean="0"/>
          </a:p>
          <a:p>
            <a:r>
              <a:rPr lang="en-US" dirty="0" smtClean="0"/>
              <a:t>Widespread outrage</a:t>
            </a:r>
          </a:p>
          <a:p>
            <a:endParaRPr lang="en-US" dirty="0"/>
          </a:p>
        </p:txBody>
      </p:sp>
      <p:sp>
        <p:nvSpPr>
          <p:cNvPr id="4" name="Slide Number Placeholder 3"/>
          <p:cNvSpPr>
            <a:spLocks noGrp="1"/>
          </p:cNvSpPr>
          <p:nvPr>
            <p:ph type="sldNum" sz="quarter" idx="10"/>
          </p:nvPr>
        </p:nvSpPr>
        <p:spPr/>
        <p:txBody>
          <a:bodyPr/>
          <a:lstStyle/>
          <a:p>
            <a:fld id="{C5FA368A-BEE5-4A32-96D4-9DC10F648933}" type="slidenum">
              <a:rPr lang="en-US" smtClean="0"/>
              <a:pPr/>
              <a:t>11</a:t>
            </a:fld>
            <a:endParaRPr lang="en-US" dirty="0"/>
          </a:p>
        </p:txBody>
      </p:sp>
    </p:spTree>
    <p:extLst>
      <p:ext uri="{BB962C8B-B14F-4D97-AF65-F5344CB8AC3E}">
        <p14:creationId xmlns:p14="http://schemas.microsoft.com/office/powerpoint/2010/main" val="374874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0" y="990600"/>
            <a:ext cx="9144000" cy="2209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5600" b="1">
                <a:ln>
                  <a:noFill/>
                </a:ln>
                <a:solidFill>
                  <a:srgbClr val="FFFF00"/>
                </a:solidFill>
                <a:effectLst>
                  <a:outerShdw blurRad="38100" dist="25400" dir="5400000" algn="tl" rotWithShape="0">
                    <a:srgbClr val="000000">
                      <a:alpha val="43000"/>
                    </a:srgbClr>
                  </a:outerShdw>
                </a:effectLst>
                <a:latin typeface="Bookman Old Style" pitchFamily="18" charset="0"/>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0" y="3228536"/>
            <a:ext cx="9144000" cy="1752600"/>
          </a:xfrm>
        </p:spPr>
        <p:txBody>
          <a:bodyPr lIns="0" rIns="18288">
            <a:normAutofit/>
          </a:bodyPr>
          <a:lstStyle>
            <a:lvl1pPr marL="0" marR="45720" indent="0" algn="l">
              <a:buNone/>
              <a:defRPr sz="3200" b="0">
                <a:solidFill>
                  <a:srgbClr val="FFFFCC"/>
                </a:solidFill>
                <a:latin typeface="Bookman Old Style"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a:xfrm>
            <a:off x="0" y="6492875"/>
            <a:ext cx="1143000" cy="365125"/>
          </a:xfrm>
        </p:spPr>
        <p:txBody>
          <a:bodyPr/>
          <a:lstStyle/>
          <a:p>
            <a:fld id="{EEF463B8-70C3-4E66-B1B7-CDC852B0ACC3}" type="datetime1">
              <a:rPr lang="en-US" smtClean="0"/>
              <a:pPr/>
              <a:t>12/15/2015</a:t>
            </a:fld>
            <a:endParaRPr lang="en-US"/>
          </a:p>
        </p:txBody>
      </p:sp>
      <p:sp>
        <p:nvSpPr>
          <p:cNvPr id="19" name="Footer Placeholder 18"/>
          <p:cNvSpPr>
            <a:spLocks noGrp="1"/>
          </p:cNvSpPr>
          <p:nvPr>
            <p:ph type="ftr" sz="quarter" idx="11"/>
          </p:nvPr>
        </p:nvSpPr>
        <p:spPr>
          <a:xfrm>
            <a:off x="1143000" y="6477000"/>
            <a:ext cx="7239000" cy="381000"/>
          </a:xfrm>
        </p:spPr>
        <p:txBody>
          <a:bodyPr/>
          <a:lstStyle/>
          <a:p>
            <a:r>
              <a:rPr lang="en-US" dirty="0" smtClean="0"/>
              <a:t>Hastings: Image management in nonviolent civil society struggle</a:t>
            </a:r>
            <a:endParaRPr lang="en-US" dirty="0"/>
          </a:p>
        </p:txBody>
      </p:sp>
      <p:sp>
        <p:nvSpPr>
          <p:cNvPr id="27" name="Slide Number Placeholder 26"/>
          <p:cNvSpPr>
            <a:spLocks noGrp="1"/>
          </p:cNvSpPr>
          <p:nvPr>
            <p:ph type="sldNum" sz="quarter" idx="12"/>
          </p:nvPr>
        </p:nvSpPr>
        <p:spPr>
          <a:xfrm>
            <a:off x="8382000" y="6492875"/>
            <a:ext cx="762000" cy="365125"/>
          </a:xfrm>
        </p:spPr>
        <p:txBody>
          <a:bodyPr/>
          <a:lstStyle/>
          <a:p>
            <a:fld id="{3259FD17-E4A3-4DD6-ABAD-0D2C32BB41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58844-A35F-403E-9990-D81BD49B9830}"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a:p>
        </p:txBody>
      </p:sp>
      <p:sp>
        <p:nvSpPr>
          <p:cNvPr id="6" name="Slide Number Placeholder 5"/>
          <p:cNvSpPr>
            <a:spLocks noGrp="1"/>
          </p:cNvSpPr>
          <p:nvPr>
            <p:ph type="sldNum" sz="quarter" idx="12"/>
          </p:nvPr>
        </p:nvSpPr>
        <p:spPr/>
        <p:txBody>
          <a:bodyPr/>
          <a:lstStyle/>
          <a:p>
            <a:fld id="{3259FD17-E4A3-4DD6-ABAD-0D2C32BB41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6F75ED-4618-411D-A113-99C0F515EDCE}"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a:p>
        </p:txBody>
      </p:sp>
      <p:sp>
        <p:nvSpPr>
          <p:cNvPr id="6" name="Slide Number Placeholder 5"/>
          <p:cNvSpPr>
            <a:spLocks noGrp="1"/>
          </p:cNvSpPr>
          <p:nvPr>
            <p:ph type="sldNum" sz="quarter" idx="12"/>
          </p:nvPr>
        </p:nvSpPr>
        <p:spPr/>
        <p:txBody>
          <a:bodyPr/>
          <a:lstStyle/>
          <a:p>
            <a:fld id="{3259FD17-E4A3-4DD6-ABAD-0D2C32BB41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1600200"/>
          </a:xfrm>
        </p:spPr>
        <p:txBody>
          <a:bodyPr/>
          <a:lstStyle>
            <a:lvl1pPr>
              <a:defRPr b="1">
                <a:solidFill>
                  <a:srgbClr val="FFFF00"/>
                </a:solidFill>
                <a:effectLst>
                  <a:outerShdw blurRad="38100" dist="38100" dir="2700000" algn="tl">
                    <a:srgbClr val="000000">
                      <a:alpha val="43137"/>
                    </a:srgbClr>
                  </a:outerShdw>
                </a:effectLst>
                <a:latin typeface="Bookman Old Style" pitchFamily="18"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2362200"/>
            <a:ext cx="8229600" cy="3962400"/>
          </a:xfrm>
        </p:spPr>
        <p:txBody>
          <a:bodyPr/>
          <a:lstStyle>
            <a:lvl1pPr>
              <a:defRPr sz="2800">
                <a:solidFill>
                  <a:srgbClr val="FFFF99"/>
                </a:solidFill>
                <a:effectLst>
                  <a:outerShdw blurRad="38100" dist="38100" dir="2700000" algn="tl">
                    <a:srgbClr val="000000">
                      <a:alpha val="43137"/>
                    </a:srgbClr>
                  </a:outerShdw>
                </a:effectLst>
                <a:latin typeface="Bookman Old Style" pitchFamily="18" charset="0"/>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0" y="6492875"/>
            <a:ext cx="1371600" cy="365125"/>
          </a:xfrm>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a:xfrm>
            <a:off x="1371600" y="6477000"/>
            <a:ext cx="6553200" cy="381000"/>
          </a:xfrm>
        </p:spPr>
        <p:txBody>
          <a:bodyPr/>
          <a:lstStyle/>
          <a:p>
            <a:r>
              <a:rPr lang="en-US" dirty="0" smtClean="0"/>
              <a:t>Hastings: Image management in nonviolent civil society struggle</a:t>
            </a:r>
            <a:endParaRPr lang="en-US" dirty="0"/>
          </a:p>
        </p:txBody>
      </p:sp>
      <p:sp>
        <p:nvSpPr>
          <p:cNvPr id="6" name="Slide Number Placeholder 5"/>
          <p:cNvSpPr>
            <a:spLocks noGrp="1"/>
          </p:cNvSpPr>
          <p:nvPr>
            <p:ph type="sldNum" sz="quarter" idx="12"/>
          </p:nvPr>
        </p:nvSpPr>
        <p:spPr>
          <a:xfrm>
            <a:off x="8382000" y="6492875"/>
            <a:ext cx="762000" cy="365125"/>
          </a:xfrm>
        </p:spPr>
        <p:txBody>
          <a:bodyPr/>
          <a:lstStyle/>
          <a:p>
            <a:fld id="{3259FD17-E4A3-4DD6-ABAD-0D2C32BB41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D9BA64-131E-45ED-8AE8-B8B6D1282059}"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a:p>
        </p:txBody>
      </p:sp>
      <p:sp>
        <p:nvSpPr>
          <p:cNvPr id="6" name="Slide Number Placeholder 5"/>
          <p:cNvSpPr>
            <a:spLocks noGrp="1"/>
          </p:cNvSpPr>
          <p:nvPr>
            <p:ph type="sldNum" sz="quarter" idx="12"/>
          </p:nvPr>
        </p:nvSpPr>
        <p:spPr/>
        <p:txBody>
          <a:bodyPr/>
          <a:lstStyle/>
          <a:p>
            <a:fld id="{3259FD17-E4A3-4DD6-ABAD-0D2C32BB41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315ECE-0418-4BED-A984-5261B7E880B7}" type="datetime1">
              <a:rPr lang="en-US" smtClean="0"/>
              <a:pPr/>
              <a:t>12/15/2015</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
        <p:nvSpPr>
          <p:cNvPr id="7" name="Slide Number Placeholder 6"/>
          <p:cNvSpPr>
            <a:spLocks noGrp="1"/>
          </p:cNvSpPr>
          <p:nvPr>
            <p:ph type="sldNum" sz="quarter" idx="12"/>
          </p:nvPr>
        </p:nvSpPr>
        <p:spPr/>
        <p:txBody>
          <a:bodyPr/>
          <a:lstStyle/>
          <a:p>
            <a:fld id="{3259FD17-E4A3-4DD6-ABAD-0D2C32BB41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E734F8-D537-482E-99A3-A91D2DE1D03E}" type="datetime1">
              <a:rPr lang="en-US" smtClean="0"/>
              <a:pPr/>
              <a:t>12/15/2015</a:t>
            </a:fld>
            <a:endParaRPr lang="en-US"/>
          </a:p>
        </p:txBody>
      </p:sp>
      <p:sp>
        <p:nvSpPr>
          <p:cNvPr id="8" name="Footer Placeholder 7"/>
          <p:cNvSpPr>
            <a:spLocks noGrp="1"/>
          </p:cNvSpPr>
          <p:nvPr>
            <p:ph type="ftr" sz="quarter" idx="11"/>
          </p:nvPr>
        </p:nvSpPr>
        <p:spPr/>
        <p:txBody>
          <a:bodyPr/>
          <a:lstStyle/>
          <a:p>
            <a:r>
              <a:rPr lang="en-US" smtClean="0"/>
              <a:t>Hastings: Image management in nonviolent civil society struggle</a:t>
            </a:r>
            <a:endParaRPr lang="en-US"/>
          </a:p>
        </p:txBody>
      </p:sp>
      <p:sp>
        <p:nvSpPr>
          <p:cNvPr id="9" name="Slide Number Placeholder 8"/>
          <p:cNvSpPr>
            <a:spLocks noGrp="1"/>
          </p:cNvSpPr>
          <p:nvPr>
            <p:ph type="sldNum" sz="quarter" idx="12"/>
          </p:nvPr>
        </p:nvSpPr>
        <p:spPr/>
        <p:txBody>
          <a:bodyPr/>
          <a:lstStyle/>
          <a:p>
            <a:fld id="{3259FD17-E4A3-4DD6-ABAD-0D2C32BB41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DE9541-27AB-4557-8114-2F3FDE48CB7C}" type="datetime1">
              <a:rPr lang="en-US" smtClean="0"/>
              <a:pPr/>
              <a:t>12/15/2015</a:t>
            </a:fld>
            <a:endParaRPr lang="en-US"/>
          </a:p>
        </p:txBody>
      </p:sp>
      <p:sp>
        <p:nvSpPr>
          <p:cNvPr id="4" name="Footer Placeholder 3"/>
          <p:cNvSpPr>
            <a:spLocks noGrp="1"/>
          </p:cNvSpPr>
          <p:nvPr>
            <p:ph type="ftr" sz="quarter" idx="11"/>
          </p:nvPr>
        </p:nvSpPr>
        <p:spPr/>
        <p:txBody>
          <a:bodyPr/>
          <a:lstStyle/>
          <a:p>
            <a:r>
              <a:rPr lang="en-US" smtClean="0"/>
              <a:t>Hastings: Image management in nonviolent civil society struggle</a:t>
            </a:r>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29CEA-0A3B-46FA-B54E-6532CA38ED43}" type="datetime1">
              <a:rPr lang="en-US" smtClean="0"/>
              <a:pPr/>
              <a:t>12/15/2015</a:t>
            </a:fld>
            <a:endParaRPr lang="en-US"/>
          </a:p>
        </p:txBody>
      </p:sp>
      <p:sp>
        <p:nvSpPr>
          <p:cNvPr id="3" name="Footer Placeholder 2"/>
          <p:cNvSpPr>
            <a:spLocks noGrp="1"/>
          </p:cNvSpPr>
          <p:nvPr>
            <p:ph type="ftr" sz="quarter" idx="11"/>
          </p:nvPr>
        </p:nvSpPr>
        <p:spPr/>
        <p:txBody>
          <a:bodyPr/>
          <a:lstStyle/>
          <a:p>
            <a:r>
              <a:rPr lang="en-US" smtClean="0"/>
              <a:t>Hastings: Image management in nonviolent civil society struggle</a:t>
            </a:r>
            <a:endParaRPr lang="en-US"/>
          </a:p>
        </p:txBody>
      </p:sp>
      <p:sp>
        <p:nvSpPr>
          <p:cNvPr id="4" name="Slide Number Placeholder 3"/>
          <p:cNvSpPr>
            <a:spLocks noGrp="1"/>
          </p:cNvSpPr>
          <p:nvPr>
            <p:ph type="sldNum" sz="quarter" idx="12"/>
          </p:nvPr>
        </p:nvSpPr>
        <p:spPr/>
        <p:txBody>
          <a:bodyPr/>
          <a:lstStyle/>
          <a:p>
            <a:fld id="{3259FD17-E4A3-4DD6-ABAD-0D2C32BB41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76B76B-4BCA-45A4-BDEC-E04AA734B480}" type="datetime1">
              <a:rPr lang="en-US" smtClean="0"/>
              <a:pPr/>
              <a:t>12/15/2015</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
        <p:nvSpPr>
          <p:cNvPr id="7" name="Slide Number Placeholder 6"/>
          <p:cNvSpPr>
            <a:spLocks noGrp="1"/>
          </p:cNvSpPr>
          <p:nvPr>
            <p:ph type="sldNum" sz="quarter" idx="12"/>
          </p:nvPr>
        </p:nvSpPr>
        <p:spPr/>
        <p:txBody>
          <a:bodyPr/>
          <a:lstStyle/>
          <a:p>
            <a:fld id="{3259FD17-E4A3-4DD6-ABAD-0D2C32BB41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DA4CD7-9081-4D3E-B555-F74A09DC391F}" type="datetime1">
              <a:rPr lang="en-US" smtClean="0"/>
              <a:pPr/>
              <a:t>12/15/2015</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259FD17-E4A3-4DD6-ABAD-0D2C32BB41B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C64D5A-72D2-4576-8664-54A7D82B6744}" type="datetime1">
              <a:rPr lang="en-US" smtClean="0"/>
              <a:pPr/>
              <a:t>12/15/2015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Hastings: Image management in nonviolent civil society struggle</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59FD17-E4A3-4DD6-ABAD-0D2C32BB41B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hastingsnonviolence.blogspot.com/2010/06/media-kills-or-cures-promoting.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omHHastings\Pictures\usedInBlog\AungSanSuuKyiVoiceOfHope.jpg"/>
          <p:cNvPicPr>
            <a:picLocks noChangeAspect="1" noChangeArrowheads="1"/>
          </p:cNvPicPr>
          <p:nvPr/>
        </p:nvPicPr>
        <p:blipFill>
          <a:blip r:embed="rId3" cstate="print"/>
          <a:srcRect/>
          <a:stretch>
            <a:fillRect/>
          </a:stretch>
        </p:blipFill>
        <p:spPr bwMode="auto">
          <a:xfrm>
            <a:off x="0" y="2819400"/>
            <a:ext cx="3505200" cy="3505200"/>
          </a:xfrm>
          <a:prstGeom prst="rect">
            <a:avLst/>
          </a:prstGeom>
          <a:noFill/>
        </p:spPr>
      </p:pic>
      <p:pic>
        <p:nvPicPr>
          <p:cNvPr id="2050" name="Picture 2" descr="C:\Users\TomHHastings\Pictures\usedInBlog\0tutu.jpg"/>
          <p:cNvPicPr>
            <a:picLocks noChangeAspect="1" noChangeArrowheads="1"/>
          </p:cNvPicPr>
          <p:nvPr/>
        </p:nvPicPr>
        <p:blipFill>
          <a:blip r:embed="rId4" cstate="print"/>
          <a:srcRect/>
          <a:stretch>
            <a:fillRect/>
          </a:stretch>
        </p:blipFill>
        <p:spPr bwMode="auto">
          <a:xfrm>
            <a:off x="7239000" y="685800"/>
            <a:ext cx="1543050" cy="2162175"/>
          </a:xfrm>
          <a:prstGeom prst="rect">
            <a:avLst/>
          </a:prstGeom>
          <a:noFill/>
        </p:spPr>
      </p:pic>
      <p:sp>
        <p:nvSpPr>
          <p:cNvPr id="2" name="Title 1"/>
          <p:cNvSpPr>
            <a:spLocks noGrp="1"/>
          </p:cNvSpPr>
          <p:nvPr>
            <p:ph type="ctrTitle"/>
          </p:nvPr>
        </p:nvSpPr>
        <p:spPr>
          <a:xfrm>
            <a:off x="0" y="228600"/>
            <a:ext cx="9144000" cy="3124200"/>
          </a:xfrm>
        </p:spPr>
        <p:txBody>
          <a:bodyPr>
            <a:normAutofit/>
          </a:bodyPr>
          <a:lstStyle/>
          <a:p>
            <a:pPr algn="ctr"/>
            <a:r>
              <a:rPr lang="en-US" dirty="0" smtClean="0">
                <a:solidFill>
                  <a:srgbClr val="FFFF00"/>
                </a:solidFill>
                <a:latin typeface="Bookman Old Style" pitchFamily="18" charset="0"/>
              </a:rPr>
              <a:t>Image management </a:t>
            </a:r>
            <a:br>
              <a:rPr lang="en-US" dirty="0" smtClean="0">
                <a:solidFill>
                  <a:srgbClr val="FFFF00"/>
                </a:solidFill>
                <a:latin typeface="Bookman Old Style" pitchFamily="18" charset="0"/>
              </a:rPr>
            </a:br>
            <a:r>
              <a:rPr lang="en-US" dirty="0" smtClean="0">
                <a:solidFill>
                  <a:srgbClr val="FFFF00"/>
                </a:solidFill>
                <a:latin typeface="Bookman Old Style" pitchFamily="18" charset="0"/>
              </a:rPr>
              <a:t>in nonviolent </a:t>
            </a:r>
            <a:br>
              <a:rPr lang="en-US" dirty="0" smtClean="0">
                <a:solidFill>
                  <a:srgbClr val="FFFF00"/>
                </a:solidFill>
                <a:latin typeface="Bookman Old Style" pitchFamily="18" charset="0"/>
              </a:rPr>
            </a:br>
            <a:r>
              <a:rPr lang="en-US" dirty="0" smtClean="0">
                <a:solidFill>
                  <a:srgbClr val="FFFF00"/>
                </a:solidFill>
                <a:latin typeface="Bookman Old Style" pitchFamily="18" charset="0"/>
              </a:rPr>
              <a:t>civil society struggle:</a:t>
            </a:r>
            <a:br>
              <a:rPr lang="en-US" dirty="0" smtClean="0">
                <a:solidFill>
                  <a:srgbClr val="FFFF00"/>
                </a:solidFill>
                <a:latin typeface="Bookman Old Style" pitchFamily="18" charset="0"/>
              </a:rPr>
            </a:br>
            <a:r>
              <a:rPr lang="en-US" sz="3600" dirty="0" smtClean="0">
                <a:solidFill>
                  <a:srgbClr val="FFFF00"/>
                </a:solidFill>
                <a:latin typeface="Bookman Old Style" pitchFamily="18" charset="0"/>
              </a:rPr>
              <a:t>Movement identity</a:t>
            </a:r>
            <a:endParaRPr lang="en-US" sz="3600" dirty="0">
              <a:solidFill>
                <a:srgbClr val="FFFF00"/>
              </a:solidFill>
              <a:latin typeface="Bookman Old Style" pitchFamily="18" charset="0"/>
            </a:endParaRPr>
          </a:p>
        </p:txBody>
      </p:sp>
      <p:sp>
        <p:nvSpPr>
          <p:cNvPr id="3" name="Subtitle 2"/>
          <p:cNvSpPr>
            <a:spLocks noGrp="1"/>
          </p:cNvSpPr>
          <p:nvPr>
            <p:ph type="subTitle" idx="1"/>
          </p:nvPr>
        </p:nvSpPr>
        <p:spPr>
          <a:xfrm>
            <a:off x="0" y="5105400"/>
            <a:ext cx="9144000" cy="1752600"/>
          </a:xfrm>
        </p:spPr>
        <p:txBody>
          <a:bodyPr/>
          <a:lstStyle/>
          <a:p>
            <a:pPr algn="ctr"/>
            <a:r>
              <a:rPr lang="en-US" dirty="0" smtClean="0">
                <a:solidFill>
                  <a:srgbClr val="FF6699"/>
                </a:solidFill>
                <a:effectLst>
                  <a:outerShdw blurRad="38100" dist="38100" dir="2700000" algn="tl">
                    <a:srgbClr val="000000">
                      <a:alpha val="43137"/>
                    </a:srgbClr>
                  </a:outerShdw>
                </a:effectLst>
              </a:rPr>
              <a:t>Tom H. Hastings</a:t>
            </a:r>
            <a:endParaRPr lang="en-US" dirty="0">
              <a:solidFill>
                <a:srgbClr val="FF669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log.amnestyusa.org/wp-content/uploads/2009/06/iran-protest6.jpg"/>
          <p:cNvPicPr>
            <a:picLocks noChangeAspect="1" noChangeArrowheads="1"/>
          </p:cNvPicPr>
          <p:nvPr/>
        </p:nvPicPr>
        <p:blipFill>
          <a:blip r:embed="rId2" cstate="print"/>
          <a:srcRect/>
          <a:stretch>
            <a:fillRect/>
          </a:stretch>
        </p:blipFill>
        <p:spPr bwMode="auto">
          <a:xfrm>
            <a:off x="381000" y="3276600"/>
            <a:ext cx="4762500" cy="3219451"/>
          </a:xfrm>
          <a:prstGeom prst="rect">
            <a:avLst/>
          </a:prstGeom>
          <a:noFill/>
        </p:spPr>
      </p:pic>
      <p:pic>
        <p:nvPicPr>
          <p:cNvPr id="2050" name="Picture 2" descr="http://kiaoragaza.files.wordpress.com/2011/01/secret-police-beat-protesters-in-cairo.jpg?w=490&amp;h=388"/>
          <p:cNvPicPr>
            <a:picLocks noChangeAspect="1" noChangeArrowheads="1"/>
          </p:cNvPicPr>
          <p:nvPr/>
        </p:nvPicPr>
        <p:blipFill>
          <a:blip r:embed="rId3" cstate="print"/>
          <a:srcRect/>
          <a:stretch>
            <a:fillRect/>
          </a:stretch>
        </p:blipFill>
        <p:spPr bwMode="auto">
          <a:xfrm>
            <a:off x="3962400" y="304800"/>
            <a:ext cx="4667250" cy="3695701"/>
          </a:xfrm>
          <a:prstGeom prst="rect">
            <a:avLst/>
          </a:prstGeom>
          <a:noFill/>
        </p:spPr>
      </p:pic>
      <p:sp>
        <p:nvSpPr>
          <p:cNvPr id="2" name="Title 1"/>
          <p:cNvSpPr>
            <a:spLocks noGrp="1"/>
          </p:cNvSpPr>
          <p:nvPr>
            <p:ph type="title"/>
          </p:nvPr>
        </p:nvSpPr>
        <p:spPr/>
        <p:txBody>
          <a:bodyPr/>
          <a:lstStyle/>
          <a:p>
            <a:r>
              <a:rPr lang="en-US" dirty="0" smtClean="0"/>
              <a:t>Effects of violence</a:t>
            </a:r>
            <a:endParaRPr lang="en-US" dirty="0"/>
          </a:p>
        </p:txBody>
      </p:sp>
      <p:sp>
        <p:nvSpPr>
          <p:cNvPr id="3" name="Content Placeholder 2"/>
          <p:cNvSpPr>
            <a:spLocks noGrp="1"/>
          </p:cNvSpPr>
          <p:nvPr>
            <p:ph idx="1"/>
          </p:nvPr>
        </p:nvSpPr>
        <p:spPr/>
        <p:txBody>
          <a:bodyPr/>
          <a:lstStyle/>
          <a:p>
            <a:r>
              <a:rPr lang="en-US" dirty="0" smtClean="0"/>
              <a:t>Repressive violence backfires</a:t>
            </a:r>
          </a:p>
          <a:p>
            <a:r>
              <a:rPr lang="en-US" dirty="0" smtClean="0"/>
              <a:t>Civil society violence backfires</a:t>
            </a:r>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omHHastings\Pictures\usedInBlog\010208-630715028-200.jpg"/>
          <p:cNvPicPr>
            <a:picLocks noChangeAspect="1" noChangeArrowheads="1"/>
          </p:cNvPicPr>
          <p:nvPr/>
        </p:nvPicPr>
        <p:blipFill>
          <a:blip r:embed="rId3" cstate="print"/>
          <a:srcRect/>
          <a:stretch>
            <a:fillRect/>
          </a:stretch>
        </p:blipFill>
        <p:spPr bwMode="auto">
          <a:xfrm>
            <a:off x="4471047" y="457200"/>
            <a:ext cx="4368153" cy="3429000"/>
          </a:xfrm>
          <a:prstGeom prst="rect">
            <a:avLst/>
          </a:prstGeom>
          <a:noFill/>
        </p:spPr>
      </p:pic>
      <p:sp>
        <p:nvSpPr>
          <p:cNvPr id="2" name="Title 1"/>
          <p:cNvSpPr>
            <a:spLocks noGrp="1"/>
          </p:cNvSpPr>
          <p:nvPr>
            <p:ph type="title"/>
          </p:nvPr>
        </p:nvSpPr>
        <p:spPr/>
        <p:txBody>
          <a:bodyPr/>
          <a:lstStyle/>
          <a:p>
            <a:r>
              <a:rPr lang="en-US" dirty="0" smtClean="0"/>
              <a:t>Repressive violence backfires</a:t>
            </a:r>
            <a:endParaRPr lang="en-US" dirty="0"/>
          </a:p>
        </p:txBody>
      </p:sp>
      <p:sp>
        <p:nvSpPr>
          <p:cNvPr id="3" name="Content Placeholder 2"/>
          <p:cNvSpPr>
            <a:spLocks noGrp="1"/>
          </p:cNvSpPr>
          <p:nvPr>
            <p:ph idx="1"/>
          </p:nvPr>
        </p:nvSpPr>
        <p:spPr>
          <a:xfrm>
            <a:off x="457200" y="3200400"/>
            <a:ext cx="8229600" cy="3124200"/>
          </a:xfrm>
        </p:spPr>
        <p:txBody>
          <a:bodyPr/>
          <a:lstStyle/>
          <a:p>
            <a:r>
              <a:rPr lang="en-US" dirty="0" smtClean="0"/>
              <a:t>Innocent image elicits sympathy</a:t>
            </a:r>
          </a:p>
          <a:p>
            <a:r>
              <a:rPr lang="en-US" dirty="0" smtClean="0"/>
              <a:t>Sympathy produces response</a:t>
            </a:r>
          </a:p>
          <a:p>
            <a:r>
              <a:rPr lang="en-US" dirty="0" smtClean="0"/>
              <a:t>Widespread outrage</a:t>
            </a:r>
          </a:p>
        </p:txBody>
      </p:sp>
      <p:sp>
        <p:nvSpPr>
          <p:cNvPr id="4" name="Date Placeholder 3"/>
          <p:cNvSpPr>
            <a:spLocks noGrp="1"/>
          </p:cNvSpPr>
          <p:nvPr>
            <p:ph type="dt" sz="half" idx="10"/>
          </p:nvPr>
        </p:nvSpPr>
        <p:spPr/>
        <p:txBody>
          <a:bodyPr/>
          <a:lstStyle/>
          <a:p>
            <a:fld id="{33970499-CCC4-401C-B268-1905AAD29B6B}" type="datetime1">
              <a:rPr lang="en-US" smtClean="0"/>
              <a:pPr/>
              <a:t>12/15/2015</a:t>
            </a:fld>
            <a:endParaRPr lang="en-US" dirty="0"/>
          </a:p>
        </p:txBody>
      </p:sp>
      <p:sp>
        <p:nvSpPr>
          <p:cNvPr id="5" name="Slide Number Placeholder 4"/>
          <p:cNvSpPr>
            <a:spLocks noGrp="1"/>
          </p:cNvSpPr>
          <p:nvPr>
            <p:ph type="sldNum" sz="quarter" idx="12"/>
          </p:nvPr>
        </p:nvSpPr>
        <p:spPr/>
        <p:txBody>
          <a:bodyPr/>
          <a:lstStyle/>
          <a:p>
            <a:fld id="{3259FD17-E4A3-4DD6-ABAD-0D2C32BB41B7}"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dirty="0" smtClean="0"/>
              <a:t>Hastings: Image management in nonviolent civil society struggle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mHHastings\Pictures\usedInBlog\kkk-rally.jpg"/>
          <p:cNvPicPr>
            <a:picLocks noChangeAspect="1" noChangeArrowheads="1"/>
          </p:cNvPicPr>
          <p:nvPr/>
        </p:nvPicPr>
        <p:blipFill>
          <a:blip r:embed="rId3" cstate="print"/>
          <a:srcRect/>
          <a:stretch>
            <a:fillRect/>
          </a:stretch>
        </p:blipFill>
        <p:spPr bwMode="auto">
          <a:xfrm>
            <a:off x="0" y="-18289"/>
            <a:ext cx="9144000" cy="7367451"/>
          </a:xfrm>
          <a:prstGeom prst="rect">
            <a:avLst/>
          </a:prstGeom>
          <a:noFill/>
        </p:spPr>
      </p:pic>
      <p:sp>
        <p:nvSpPr>
          <p:cNvPr id="2" name="Title 1"/>
          <p:cNvSpPr>
            <a:spLocks noGrp="1"/>
          </p:cNvSpPr>
          <p:nvPr>
            <p:ph type="title"/>
          </p:nvPr>
        </p:nvSpPr>
        <p:spPr>
          <a:xfrm>
            <a:off x="457200" y="304800"/>
            <a:ext cx="8686800" cy="1600200"/>
          </a:xfrm>
        </p:spPr>
        <p:txBody>
          <a:bodyPr/>
          <a:lstStyle/>
          <a:p>
            <a:r>
              <a:rPr lang="en-US" dirty="0" smtClean="0"/>
              <a:t>Repressive violence backfires 2</a:t>
            </a:r>
            <a:endParaRPr lang="en-US" dirty="0"/>
          </a:p>
        </p:txBody>
      </p:sp>
      <p:sp>
        <p:nvSpPr>
          <p:cNvPr id="3" name="Content Placeholder 2"/>
          <p:cNvSpPr>
            <a:spLocks noGrp="1"/>
          </p:cNvSpPr>
          <p:nvPr>
            <p:ph idx="1"/>
          </p:nvPr>
        </p:nvSpPr>
        <p:spPr>
          <a:xfrm>
            <a:off x="457200" y="1752600"/>
            <a:ext cx="8229600" cy="4572000"/>
          </a:xfrm>
        </p:spPr>
        <p:txBody>
          <a:bodyPr/>
          <a:lstStyle/>
          <a:p>
            <a:r>
              <a:rPr lang="en-US" dirty="0" smtClean="0"/>
              <a:t>Apathy overcome: unites opposition</a:t>
            </a:r>
          </a:p>
          <a:p>
            <a:r>
              <a:rPr lang="en-US" dirty="0" smtClean="0"/>
              <a:t>Pressure on policymakers</a:t>
            </a:r>
          </a:p>
          <a:p>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dirty="0"/>
          </a:p>
        </p:txBody>
      </p:sp>
      <p:sp>
        <p:nvSpPr>
          <p:cNvPr id="5" name="Footer Placeholder 4"/>
          <p:cNvSpPr>
            <a:spLocks noGrp="1"/>
          </p:cNvSpPr>
          <p:nvPr>
            <p:ph type="ftr" sz="quarter" idx="11"/>
          </p:nvPr>
        </p:nvSpPr>
        <p:spPr/>
        <p:txBody>
          <a:bodyPr/>
          <a:lstStyle/>
          <a:p>
            <a:r>
              <a:rPr lang="en-US" dirty="0"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omHHastings\Pictures\usedInBlog\2010624-g20-riots-1a.jpg"/>
          <p:cNvPicPr>
            <a:picLocks noChangeAspect="1" noChangeArrowheads="1"/>
          </p:cNvPicPr>
          <p:nvPr/>
        </p:nvPicPr>
        <p:blipFill>
          <a:blip r:embed="rId3" cstate="print"/>
          <a:srcRect/>
          <a:stretch>
            <a:fillRect/>
          </a:stretch>
        </p:blipFill>
        <p:spPr bwMode="auto">
          <a:xfrm>
            <a:off x="3276600" y="762000"/>
            <a:ext cx="5619750" cy="3724275"/>
          </a:xfrm>
          <a:prstGeom prst="rect">
            <a:avLst/>
          </a:prstGeom>
          <a:noFill/>
        </p:spPr>
      </p:pic>
      <p:sp>
        <p:nvSpPr>
          <p:cNvPr id="2" name="Title 1"/>
          <p:cNvSpPr>
            <a:spLocks noGrp="1"/>
          </p:cNvSpPr>
          <p:nvPr>
            <p:ph type="title"/>
          </p:nvPr>
        </p:nvSpPr>
        <p:spPr/>
        <p:txBody>
          <a:bodyPr/>
          <a:lstStyle/>
          <a:p>
            <a:r>
              <a:rPr lang="en-US" dirty="0" smtClean="0"/>
              <a:t>Civil society violence backfires</a:t>
            </a:r>
            <a:endParaRPr lang="en-US" dirty="0"/>
          </a:p>
        </p:txBody>
      </p:sp>
      <p:sp>
        <p:nvSpPr>
          <p:cNvPr id="3" name="Content Placeholder 2"/>
          <p:cNvSpPr>
            <a:spLocks noGrp="1"/>
          </p:cNvSpPr>
          <p:nvPr>
            <p:ph idx="1"/>
          </p:nvPr>
        </p:nvSpPr>
        <p:spPr/>
        <p:txBody>
          <a:bodyPr/>
          <a:lstStyle/>
          <a:p>
            <a:r>
              <a:rPr lang="en-US" dirty="0" smtClean="0"/>
              <a:t>Alienating</a:t>
            </a:r>
          </a:p>
          <a:p>
            <a:r>
              <a:rPr lang="en-US" dirty="0" smtClean="0"/>
              <a:t>Frightening</a:t>
            </a:r>
          </a:p>
          <a:p>
            <a:r>
              <a:rPr lang="en-US" dirty="0" smtClean="0"/>
              <a:t>Lowers participation</a:t>
            </a:r>
          </a:p>
          <a:p>
            <a:r>
              <a:rPr lang="en-US" dirty="0" smtClean="0"/>
              <a:t>Refocuses from issue</a:t>
            </a:r>
          </a:p>
          <a:p>
            <a:pPr>
              <a:buNone/>
            </a:pPr>
            <a:endParaRPr lang="en-US" dirty="0"/>
          </a:p>
        </p:txBody>
      </p:sp>
      <p:sp>
        <p:nvSpPr>
          <p:cNvPr id="4" name="Date Placeholder 3"/>
          <p:cNvSpPr>
            <a:spLocks noGrp="1"/>
          </p:cNvSpPr>
          <p:nvPr>
            <p:ph type="dt" sz="half" idx="10"/>
          </p:nvPr>
        </p:nvSpPr>
        <p:spPr/>
        <p:txBody>
          <a:bodyPr/>
          <a:lstStyle/>
          <a:p>
            <a:fld id="{5AB1AC59-CFA7-410F-B346-FCA86BAB0730}" type="datetime1">
              <a:rPr lang="en-US" smtClean="0"/>
              <a:pPr/>
              <a:t>12/15/2015</a:t>
            </a:fld>
            <a:endParaRPr lang="en-US" dirty="0"/>
          </a:p>
        </p:txBody>
      </p:sp>
      <p:sp>
        <p:nvSpPr>
          <p:cNvPr id="5" name="Slide Number Placeholder 4"/>
          <p:cNvSpPr>
            <a:spLocks noGrp="1"/>
          </p:cNvSpPr>
          <p:nvPr>
            <p:ph type="sldNum" sz="quarter" idx="12"/>
          </p:nvPr>
        </p:nvSpPr>
        <p:spPr/>
        <p:txBody>
          <a:bodyPr/>
          <a:lstStyle/>
          <a:p>
            <a:fld id="{3259FD17-E4A3-4DD6-ABAD-0D2C32BB41B7}"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dirty="0" smtClean="0"/>
              <a:t>Hastings: Image management in nonviolent civil society struggle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omHHastings\Pictures\usedInBlog\anarchist.jpg[1].jpg"/>
          <p:cNvPicPr>
            <a:picLocks noChangeAspect="1" noChangeArrowheads="1"/>
          </p:cNvPicPr>
          <p:nvPr/>
        </p:nvPicPr>
        <p:blipFill>
          <a:blip r:embed="rId3" cstate="print"/>
          <a:srcRect/>
          <a:stretch>
            <a:fillRect/>
          </a:stretch>
        </p:blipFill>
        <p:spPr bwMode="auto">
          <a:xfrm>
            <a:off x="3956482" y="685800"/>
            <a:ext cx="4882718" cy="3429000"/>
          </a:xfrm>
          <a:prstGeom prst="rect">
            <a:avLst/>
          </a:prstGeom>
          <a:noFill/>
        </p:spPr>
      </p:pic>
      <p:sp>
        <p:nvSpPr>
          <p:cNvPr id="2" name="Title 1"/>
          <p:cNvSpPr>
            <a:spLocks noGrp="1"/>
          </p:cNvSpPr>
          <p:nvPr>
            <p:ph type="title"/>
          </p:nvPr>
        </p:nvSpPr>
        <p:spPr/>
        <p:txBody>
          <a:bodyPr/>
          <a:lstStyle/>
          <a:p>
            <a:r>
              <a:rPr lang="en-US" dirty="0" smtClean="0"/>
              <a:t>Stop the movement cold</a:t>
            </a:r>
            <a:endParaRPr lang="en-US" dirty="0"/>
          </a:p>
        </p:txBody>
      </p:sp>
      <p:sp>
        <p:nvSpPr>
          <p:cNvPr id="3" name="Content Placeholder 2"/>
          <p:cNvSpPr>
            <a:spLocks noGrp="1"/>
          </p:cNvSpPr>
          <p:nvPr>
            <p:ph idx="1"/>
          </p:nvPr>
        </p:nvSpPr>
        <p:spPr/>
        <p:txBody>
          <a:bodyPr/>
          <a:lstStyle/>
          <a:p>
            <a:r>
              <a:rPr lang="en-US" dirty="0" smtClean="0"/>
              <a:t>Faceless nihilist imagery</a:t>
            </a:r>
          </a:p>
          <a:p>
            <a:r>
              <a:rPr lang="en-US" dirty="0" smtClean="0"/>
              <a:t>Unknown origins</a:t>
            </a:r>
          </a:p>
          <a:p>
            <a:r>
              <a:rPr lang="en-US" dirty="0" smtClean="0"/>
              <a:t>“More radical than thou” repels</a:t>
            </a:r>
          </a:p>
          <a:p>
            <a:pPr>
              <a:buNone/>
            </a:pPr>
            <a:endParaRPr lang="en-US" dirty="0"/>
          </a:p>
        </p:txBody>
      </p:sp>
      <p:sp>
        <p:nvSpPr>
          <p:cNvPr id="4" name="Date Placeholder 3"/>
          <p:cNvSpPr>
            <a:spLocks noGrp="1"/>
          </p:cNvSpPr>
          <p:nvPr>
            <p:ph type="dt" sz="half" idx="10"/>
          </p:nvPr>
        </p:nvSpPr>
        <p:spPr/>
        <p:txBody>
          <a:bodyPr/>
          <a:lstStyle/>
          <a:p>
            <a:fld id="{A1141123-64CE-4A49-A39A-76F16955CAC9}"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omHHastings\Pictures\usedInBlog\626550989A834C465EBAA4F52E11.jpg"/>
          <p:cNvPicPr>
            <a:picLocks noChangeAspect="1" noChangeArrowheads="1"/>
          </p:cNvPicPr>
          <p:nvPr/>
        </p:nvPicPr>
        <p:blipFill>
          <a:blip r:embed="rId3" cstate="print"/>
          <a:srcRect/>
          <a:stretch>
            <a:fillRect/>
          </a:stretch>
        </p:blipFill>
        <p:spPr bwMode="auto">
          <a:xfrm>
            <a:off x="0" y="0"/>
            <a:ext cx="8380448" cy="6858000"/>
          </a:xfrm>
          <a:prstGeom prst="rect">
            <a:avLst/>
          </a:prstGeom>
          <a:noFill/>
        </p:spPr>
      </p:pic>
      <p:sp>
        <p:nvSpPr>
          <p:cNvPr id="2" name="Title 1"/>
          <p:cNvSpPr>
            <a:spLocks noGrp="1"/>
          </p:cNvSpPr>
          <p:nvPr>
            <p:ph type="title"/>
          </p:nvPr>
        </p:nvSpPr>
        <p:spPr/>
        <p:txBody>
          <a:bodyPr/>
          <a:lstStyle/>
          <a:p>
            <a:r>
              <a:rPr lang="en-US" dirty="0" smtClean="0"/>
              <a:t>Image destruction</a:t>
            </a:r>
            <a:endParaRPr lang="en-US" dirty="0"/>
          </a:p>
        </p:txBody>
      </p:sp>
      <p:sp>
        <p:nvSpPr>
          <p:cNvPr id="3" name="Content Placeholder 2"/>
          <p:cNvSpPr>
            <a:spLocks noGrp="1"/>
          </p:cNvSpPr>
          <p:nvPr>
            <p:ph idx="1"/>
          </p:nvPr>
        </p:nvSpPr>
        <p:spPr/>
        <p:txBody>
          <a:bodyPr/>
          <a:lstStyle/>
          <a:p>
            <a:r>
              <a:rPr lang="en-US" dirty="0" smtClean="0"/>
              <a:t>Recruitment diminishes</a:t>
            </a:r>
          </a:p>
          <a:p>
            <a:r>
              <a:rPr lang="en-US" dirty="0" smtClean="0"/>
              <a:t>Issue redirection</a:t>
            </a:r>
          </a:p>
          <a:p>
            <a:r>
              <a:rPr lang="en-US" dirty="0" smtClean="0"/>
              <a:t>Policymakers can safely ignore</a:t>
            </a:r>
            <a:endParaRPr lang="en-US" dirty="0"/>
          </a:p>
        </p:txBody>
      </p:sp>
      <p:sp>
        <p:nvSpPr>
          <p:cNvPr id="4" name="Date Placeholder 3"/>
          <p:cNvSpPr>
            <a:spLocks noGrp="1"/>
          </p:cNvSpPr>
          <p:nvPr>
            <p:ph type="dt" sz="half" idx="10"/>
          </p:nvPr>
        </p:nvSpPr>
        <p:spPr/>
        <p:txBody>
          <a:bodyPr/>
          <a:lstStyle/>
          <a:p>
            <a:fld id="{45B539B8-2C54-43E5-80D9-20F2903815BE}" type="datetime1">
              <a:rPr lang="en-US" smtClean="0"/>
              <a:pPr/>
              <a:t>12/15/2015</a:t>
            </a:fld>
            <a:endParaRPr lang="en-US" dirty="0"/>
          </a:p>
        </p:txBody>
      </p:sp>
      <p:sp>
        <p:nvSpPr>
          <p:cNvPr id="5" name="Slide Number Placeholder 4"/>
          <p:cNvSpPr>
            <a:spLocks noGrp="1"/>
          </p:cNvSpPr>
          <p:nvPr>
            <p:ph type="sldNum" sz="quarter" idx="12"/>
          </p:nvPr>
        </p:nvSpPr>
        <p:spPr/>
        <p:txBody>
          <a:bodyPr/>
          <a:lstStyle/>
          <a:p>
            <a:fld id="{3259FD17-E4A3-4DD6-ABAD-0D2C32BB41B7}"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dirty="0" smtClean="0"/>
              <a:t>Hastings: Image management in nonviolent civil society struggle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mHHastings\Pictures\usedInBlog\000032232edf285e.jpg"/>
          <p:cNvPicPr>
            <a:picLocks noChangeAspect="1" noChangeArrowheads="1"/>
          </p:cNvPicPr>
          <p:nvPr/>
        </p:nvPicPr>
        <p:blipFill>
          <a:blip r:embed="rId3" cstate="print"/>
          <a:srcRect/>
          <a:stretch>
            <a:fillRect/>
          </a:stretch>
        </p:blipFill>
        <p:spPr bwMode="auto">
          <a:xfrm>
            <a:off x="4572000" y="1524000"/>
            <a:ext cx="4057650" cy="3371850"/>
          </a:xfrm>
          <a:prstGeom prst="rect">
            <a:avLst/>
          </a:prstGeom>
          <a:noFill/>
        </p:spPr>
      </p:pic>
      <p:sp>
        <p:nvSpPr>
          <p:cNvPr id="2" name="Title 1"/>
          <p:cNvSpPr>
            <a:spLocks noGrp="1"/>
          </p:cNvSpPr>
          <p:nvPr>
            <p:ph type="title"/>
          </p:nvPr>
        </p:nvSpPr>
        <p:spPr/>
        <p:txBody>
          <a:bodyPr/>
          <a:lstStyle/>
          <a:p>
            <a:r>
              <a:rPr lang="en-US" dirty="0" smtClean="0"/>
              <a:t>Attacking image</a:t>
            </a:r>
            <a:endParaRPr lang="en-US" dirty="0"/>
          </a:p>
        </p:txBody>
      </p:sp>
      <p:sp>
        <p:nvSpPr>
          <p:cNvPr id="3" name="Content Placeholder 2"/>
          <p:cNvSpPr>
            <a:spLocks noGrp="1"/>
          </p:cNvSpPr>
          <p:nvPr>
            <p:ph idx="1"/>
          </p:nvPr>
        </p:nvSpPr>
        <p:spPr/>
        <p:txBody>
          <a:bodyPr/>
          <a:lstStyle/>
          <a:p>
            <a:r>
              <a:rPr lang="en-US" dirty="0" smtClean="0"/>
              <a:t>Agents provocateurs</a:t>
            </a:r>
          </a:p>
          <a:p>
            <a:r>
              <a:rPr lang="en-US" dirty="0" smtClean="0"/>
              <a:t>Radical flank</a:t>
            </a:r>
            <a:endParaRPr lang="en-US" dirty="0"/>
          </a:p>
        </p:txBody>
      </p:sp>
      <p:sp>
        <p:nvSpPr>
          <p:cNvPr id="4" name="Date Placeholder 3"/>
          <p:cNvSpPr>
            <a:spLocks noGrp="1"/>
          </p:cNvSpPr>
          <p:nvPr>
            <p:ph type="dt" sz="half" idx="10"/>
          </p:nvPr>
        </p:nvSpPr>
        <p:spPr/>
        <p:txBody>
          <a:bodyPr/>
          <a:lstStyle/>
          <a:p>
            <a:fld id="{93663E60-EF76-47A3-9936-1336FC7761DF}"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bs.org/wgbh/amex/eyesontheprize/story/images/04_nonviolence_08.jpg"/>
          <p:cNvPicPr>
            <a:picLocks noChangeAspect="1" noChangeArrowheads="1"/>
          </p:cNvPicPr>
          <p:nvPr/>
        </p:nvPicPr>
        <p:blipFill>
          <a:blip r:embed="rId3" cstate="print"/>
          <a:srcRect/>
          <a:stretch>
            <a:fillRect/>
          </a:stretch>
        </p:blipFill>
        <p:spPr bwMode="auto">
          <a:xfrm>
            <a:off x="3962400" y="304800"/>
            <a:ext cx="4876800" cy="4031489"/>
          </a:xfrm>
          <a:prstGeom prst="rect">
            <a:avLst/>
          </a:prstGeom>
          <a:noFill/>
        </p:spPr>
      </p:pic>
      <p:sp>
        <p:nvSpPr>
          <p:cNvPr id="2" name="Title 1"/>
          <p:cNvSpPr>
            <a:spLocks noGrp="1"/>
          </p:cNvSpPr>
          <p:nvPr>
            <p:ph type="title"/>
          </p:nvPr>
        </p:nvSpPr>
        <p:spPr/>
        <p:txBody>
          <a:bodyPr/>
          <a:lstStyle/>
          <a:p>
            <a:r>
              <a:rPr lang="en-US" dirty="0" smtClean="0"/>
              <a:t>How image is created and managed</a:t>
            </a:r>
            <a:endParaRPr lang="en-US" dirty="0"/>
          </a:p>
        </p:txBody>
      </p:sp>
      <p:sp>
        <p:nvSpPr>
          <p:cNvPr id="3" name="Content Placeholder 2"/>
          <p:cNvSpPr>
            <a:spLocks noGrp="1"/>
          </p:cNvSpPr>
          <p:nvPr>
            <p:ph idx="1"/>
          </p:nvPr>
        </p:nvSpPr>
        <p:spPr/>
        <p:txBody>
          <a:bodyPr/>
          <a:lstStyle/>
          <a:p>
            <a:r>
              <a:rPr lang="en-US" dirty="0" smtClean="0"/>
              <a:t>Construct image of power</a:t>
            </a:r>
          </a:p>
          <a:p>
            <a:r>
              <a:rPr lang="en-US" dirty="0" smtClean="0"/>
              <a:t>Superhuman nonviolence</a:t>
            </a:r>
          </a:p>
          <a:p>
            <a:r>
              <a:rPr lang="en-US" dirty="0" smtClean="0"/>
              <a:t>Enabling image enhancement</a:t>
            </a:r>
          </a:p>
          <a:p>
            <a:r>
              <a:rPr lang="en-US" dirty="0" smtClean="0"/>
              <a:t>Legacy sensitivity</a:t>
            </a:r>
          </a:p>
          <a:p>
            <a:r>
              <a:rPr lang="en-US" dirty="0" smtClean="0"/>
              <a:t>Don’t give peace a chants</a:t>
            </a:r>
          </a:p>
          <a:p>
            <a:r>
              <a:rPr lang="en-US" dirty="0" smtClean="0"/>
              <a:t>Proactive semiotics</a:t>
            </a:r>
          </a:p>
          <a:p>
            <a:r>
              <a:rPr lang="en-US" dirty="0" smtClean="0"/>
              <a:t>Credibility</a:t>
            </a:r>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TomHHastings\Pictures\usedInBlog\birmingham-jail.jpg"/>
          <p:cNvPicPr>
            <a:picLocks noChangeAspect="1" noChangeArrowheads="1"/>
          </p:cNvPicPr>
          <p:nvPr/>
        </p:nvPicPr>
        <p:blipFill>
          <a:blip r:embed="rId3" cstate="print"/>
          <a:srcRect/>
          <a:stretch>
            <a:fillRect/>
          </a:stretch>
        </p:blipFill>
        <p:spPr bwMode="auto">
          <a:xfrm>
            <a:off x="5638800" y="1862328"/>
            <a:ext cx="3048000" cy="4657344"/>
          </a:xfrm>
          <a:prstGeom prst="rect">
            <a:avLst/>
          </a:prstGeom>
          <a:noFill/>
        </p:spPr>
      </p:pic>
      <p:sp>
        <p:nvSpPr>
          <p:cNvPr id="2" name="Title 1"/>
          <p:cNvSpPr>
            <a:spLocks noGrp="1"/>
          </p:cNvSpPr>
          <p:nvPr>
            <p:ph type="title"/>
          </p:nvPr>
        </p:nvSpPr>
        <p:spPr/>
        <p:txBody>
          <a:bodyPr/>
          <a:lstStyle/>
          <a:p>
            <a:r>
              <a:rPr lang="en-US" dirty="0" smtClean="0"/>
              <a:t>Construct image of power</a:t>
            </a:r>
            <a:endParaRPr lang="en-US" dirty="0"/>
          </a:p>
        </p:txBody>
      </p:sp>
      <p:sp>
        <p:nvSpPr>
          <p:cNvPr id="3" name="Content Placeholder 2"/>
          <p:cNvSpPr>
            <a:spLocks noGrp="1"/>
          </p:cNvSpPr>
          <p:nvPr>
            <p:ph idx="1"/>
          </p:nvPr>
        </p:nvSpPr>
        <p:spPr/>
        <p:txBody>
          <a:bodyPr/>
          <a:lstStyle/>
          <a:p>
            <a:r>
              <a:rPr lang="en-US" dirty="0" smtClean="0"/>
              <a:t>Letter from Birmingham Jail</a:t>
            </a:r>
          </a:p>
          <a:p>
            <a:r>
              <a:rPr lang="en-US" dirty="0" smtClean="0"/>
              <a:t>South African boycott leaders</a:t>
            </a:r>
          </a:p>
          <a:p>
            <a:r>
              <a:rPr lang="en-US" dirty="0" smtClean="0"/>
              <a:t>Danish Freedom Councils</a:t>
            </a:r>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omHHastings\Pictures\usedInBlog\0002007604_370.jpg"/>
          <p:cNvPicPr>
            <a:picLocks noChangeAspect="1" noChangeArrowheads="1"/>
          </p:cNvPicPr>
          <p:nvPr/>
        </p:nvPicPr>
        <p:blipFill>
          <a:blip r:embed="rId3" cstate="print"/>
          <a:srcRect/>
          <a:stretch>
            <a:fillRect/>
          </a:stretch>
        </p:blipFill>
        <p:spPr bwMode="auto">
          <a:xfrm>
            <a:off x="5679010" y="1905000"/>
            <a:ext cx="2922446" cy="4419600"/>
          </a:xfrm>
          <a:prstGeom prst="rect">
            <a:avLst/>
          </a:prstGeom>
          <a:noFill/>
        </p:spPr>
      </p:pic>
      <p:sp>
        <p:nvSpPr>
          <p:cNvPr id="2" name="Title 1"/>
          <p:cNvSpPr>
            <a:spLocks noGrp="1"/>
          </p:cNvSpPr>
          <p:nvPr>
            <p:ph type="title"/>
          </p:nvPr>
        </p:nvSpPr>
        <p:spPr/>
        <p:txBody>
          <a:bodyPr/>
          <a:lstStyle/>
          <a:p>
            <a:r>
              <a:rPr lang="en-US" dirty="0" smtClean="0"/>
              <a:t>Superhuman nonviolence</a:t>
            </a:r>
            <a:endParaRPr lang="en-US" dirty="0"/>
          </a:p>
        </p:txBody>
      </p:sp>
      <p:sp>
        <p:nvSpPr>
          <p:cNvPr id="3" name="Content Placeholder 2"/>
          <p:cNvSpPr>
            <a:spLocks noGrp="1"/>
          </p:cNvSpPr>
          <p:nvPr>
            <p:ph idx="1"/>
          </p:nvPr>
        </p:nvSpPr>
        <p:spPr/>
        <p:txBody>
          <a:bodyPr/>
          <a:lstStyle/>
          <a:p>
            <a:r>
              <a:rPr lang="en-US" dirty="0" smtClean="0"/>
              <a:t>Imagery of courage</a:t>
            </a:r>
          </a:p>
          <a:p>
            <a:r>
              <a:rPr lang="en-US" dirty="0" smtClean="0"/>
              <a:t>Rising above the norm</a:t>
            </a:r>
          </a:p>
          <a:p>
            <a:r>
              <a:rPr lang="en-US" dirty="0" smtClean="0"/>
              <a:t>Shocking forgiveness</a:t>
            </a:r>
            <a:endParaRPr lang="en-US" dirty="0"/>
          </a:p>
        </p:txBody>
      </p:sp>
      <p:sp>
        <p:nvSpPr>
          <p:cNvPr id="4" name="Date Placeholder 3"/>
          <p:cNvSpPr>
            <a:spLocks noGrp="1"/>
          </p:cNvSpPr>
          <p:nvPr>
            <p:ph type="dt" sz="half" idx="10"/>
          </p:nvPr>
        </p:nvSpPr>
        <p:spPr/>
        <p:txBody>
          <a:bodyPr/>
          <a:lstStyle/>
          <a:p>
            <a:fld id="{82A74E90-522C-4EA6-8480-3E01E17DB6F9}"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mcare.org/care/images/chavez-1965.jpg"/>
          <p:cNvPicPr>
            <a:picLocks noChangeAspect="1" noChangeArrowheads="1"/>
          </p:cNvPicPr>
          <p:nvPr/>
        </p:nvPicPr>
        <p:blipFill>
          <a:blip r:embed="rId3" cstate="print"/>
          <a:srcRect/>
          <a:stretch>
            <a:fillRect/>
          </a:stretch>
        </p:blipFill>
        <p:spPr bwMode="auto">
          <a:xfrm>
            <a:off x="-388291" y="0"/>
            <a:ext cx="9532292" cy="6858000"/>
          </a:xfrm>
          <a:prstGeom prst="rect">
            <a:avLst/>
          </a:prstGeom>
          <a:noFill/>
        </p:spPr>
      </p:pic>
      <p:sp>
        <p:nvSpPr>
          <p:cNvPr id="2" name="Title 1"/>
          <p:cNvSpPr>
            <a:spLocks noGrp="1"/>
          </p:cNvSpPr>
          <p:nvPr>
            <p:ph type="title"/>
          </p:nvPr>
        </p:nvSpPr>
        <p:spPr>
          <a:xfrm>
            <a:off x="0" y="381000"/>
            <a:ext cx="8686800" cy="1600200"/>
          </a:xfrm>
        </p:spPr>
        <p:txBody>
          <a:bodyPr/>
          <a:lstStyle/>
          <a:p>
            <a:r>
              <a:rPr lang="en-US" dirty="0" smtClean="0"/>
              <a:t>Steps to consider</a:t>
            </a:r>
            <a:endParaRPr lang="en-US" dirty="0"/>
          </a:p>
        </p:txBody>
      </p:sp>
      <p:sp>
        <p:nvSpPr>
          <p:cNvPr id="3" name="Content Placeholder 2"/>
          <p:cNvSpPr>
            <a:spLocks noGrp="1"/>
          </p:cNvSpPr>
          <p:nvPr>
            <p:ph idx="1"/>
          </p:nvPr>
        </p:nvSpPr>
        <p:spPr>
          <a:xfrm>
            <a:off x="457200" y="3352800"/>
            <a:ext cx="8229600" cy="2971800"/>
          </a:xfrm>
        </p:spPr>
        <p:txBody>
          <a:bodyPr/>
          <a:lstStyle/>
          <a:p>
            <a:r>
              <a:rPr lang="en-US" b="1" dirty="0" smtClean="0"/>
              <a:t>Understand the power of image</a:t>
            </a:r>
          </a:p>
          <a:p>
            <a:r>
              <a:rPr lang="en-US" b="1" dirty="0" smtClean="0"/>
              <a:t>Different manifestations of image</a:t>
            </a:r>
          </a:p>
          <a:p>
            <a:r>
              <a:rPr lang="en-US" b="1" dirty="0" smtClean="0"/>
              <a:t>Examining effects of violence on image</a:t>
            </a:r>
          </a:p>
          <a:p>
            <a:r>
              <a:rPr lang="en-US" b="1" dirty="0" smtClean="0"/>
              <a:t>How image is created and managed</a:t>
            </a:r>
          </a:p>
          <a:p>
            <a:r>
              <a:rPr lang="en-US" b="1" dirty="0" smtClean="0"/>
              <a:t>Media and image</a:t>
            </a:r>
          </a:p>
          <a:p>
            <a:endParaRPr lang="en-US" dirty="0" smtClean="0"/>
          </a:p>
          <a:p>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omHHastings\Pictures\usedInBlog\00083712758.jpg"/>
          <p:cNvPicPr>
            <a:picLocks noChangeAspect="1" noChangeArrowheads="1"/>
          </p:cNvPicPr>
          <p:nvPr/>
        </p:nvPicPr>
        <p:blipFill>
          <a:blip r:embed="rId3" cstate="print"/>
          <a:srcRect/>
          <a:stretch>
            <a:fillRect/>
          </a:stretch>
        </p:blipFill>
        <p:spPr bwMode="auto">
          <a:xfrm>
            <a:off x="3352800" y="381000"/>
            <a:ext cx="5657850" cy="4495800"/>
          </a:xfrm>
          <a:prstGeom prst="rect">
            <a:avLst/>
          </a:prstGeom>
          <a:noFill/>
        </p:spPr>
      </p:pic>
      <p:sp>
        <p:nvSpPr>
          <p:cNvPr id="2" name="Title 1"/>
          <p:cNvSpPr>
            <a:spLocks noGrp="1"/>
          </p:cNvSpPr>
          <p:nvPr>
            <p:ph type="title"/>
          </p:nvPr>
        </p:nvSpPr>
        <p:spPr>
          <a:xfrm>
            <a:off x="228600" y="685800"/>
            <a:ext cx="4800600" cy="2514600"/>
          </a:xfrm>
        </p:spPr>
        <p:txBody>
          <a:bodyPr>
            <a:normAutofit/>
          </a:bodyPr>
          <a:lstStyle/>
          <a:p>
            <a:r>
              <a:rPr lang="en-US" dirty="0" smtClean="0"/>
              <a:t>Enabling image enhancement</a:t>
            </a:r>
            <a:endParaRPr lang="en-US" dirty="0"/>
          </a:p>
        </p:txBody>
      </p:sp>
      <p:sp>
        <p:nvSpPr>
          <p:cNvPr id="3" name="Content Placeholder 2"/>
          <p:cNvSpPr>
            <a:spLocks noGrp="1"/>
          </p:cNvSpPr>
          <p:nvPr>
            <p:ph idx="1"/>
          </p:nvPr>
        </p:nvSpPr>
        <p:spPr>
          <a:xfrm>
            <a:off x="457200" y="3200400"/>
            <a:ext cx="6248400" cy="3124200"/>
          </a:xfrm>
        </p:spPr>
        <p:txBody>
          <a:bodyPr/>
          <a:lstStyle/>
          <a:p>
            <a:r>
              <a:rPr lang="en-US" dirty="0" smtClean="0"/>
              <a:t>WOZA</a:t>
            </a:r>
          </a:p>
          <a:p>
            <a:r>
              <a:rPr lang="en-US" dirty="0" err="1" smtClean="0"/>
              <a:t>Aung</a:t>
            </a:r>
            <a:r>
              <a:rPr lang="en-US" dirty="0" smtClean="0"/>
              <a:t> San </a:t>
            </a:r>
            <a:r>
              <a:rPr lang="en-US" dirty="0" err="1" smtClean="0"/>
              <a:t>Suu</a:t>
            </a:r>
            <a:r>
              <a:rPr lang="en-US" dirty="0" smtClean="0"/>
              <a:t> </a:t>
            </a:r>
            <a:r>
              <a:rPr lang="en-US" dirty="0" err="1" smtClean="0"/>
              <a:t>Kyi</a:t>
            </a:r>
            <a:endParaRPr lang="en-US" dirty="0" smtClean="0"/>
          </a:p>
          <a:p>
            <a:r>
              <a:rPr lang="en-US" dirty="0" smtClean="0"/>
              <a:t>Desmond Tutu</a:t>
            </a:r>
          </a:p>
          <a:p>
            <a:r>
              <a:rPr lang="en-US" dirty="0" smtClean="0"/>
              <a:t>Martin Luther King, Jr.</a:t>
            </a:r>
          </a:p>
          <a:p>
            <a:pPr>
              <a:buNone/>
            </a:pPr>
            <a:endParaRPr lang="en-US" dirty="0"/>
          </a:p>
        </p:txBody>
      </p:sp>
      <p:sp>
        <p:nvSpPr>
          <p:cNvPr id="4" name="Date Placeholder 3"/>
          <p:cNvSpPr>
            <a:spLocks noGrp="1"/>
          </p:cNvSpPr>
          <p:nvPr>
            <p:ph type="dt" sz="half" idx="10"/>
          </p:nvPr>
        </p:nvSpPr>
        <p:spPr/>
        <p:txBody>
          <a:bodyPr/>
          <a:lstStyle/>
          <a:p>
            <a:fld id="{29EB6993-DD4E-48C5-8769-91D4389153B2}"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mHHastings\Pictures\usedInBlog\peace-twins.jpg"/>
          <p:cNvPicPr>
            <a:picLocks noChangeAspect="1" noChangeArrowheads="1"/>
          </p:cNvPicPr>
          <p:nvPr/>
        </p:nvPicPr>
        <p:blipFill>
          <a:blip r:embed="rId3" cstate="print"/>
          <a:srcRect/>
          <a:stretch>
            <a:fillRect/>
          </a:stretch>
        </p:blipFill>
        <p:spPr bwMode="auto">
          <a:xfrm>
            <a:off x="457200" y="304800"/>
            <a:ext cx="1752600" cy="1905000"/>
          </a:xfrm>
          <a:prstGeom prst="rect">
            <a:avLst/>
          </a:prstGeom>
          <a:noFill/>
        </p:spPr>
      </p:pic>
      <p:pic>
        <p:nvPicPr>
          <p:cNvPr id="35842" name="Picture 2"/>
          <p:cNvPicPr>
            <a:picLocks noChangeAspect="1" noChangeArrowheads="1"/>
          </p:cNvPicPr>
          <p:nvPr/>
        </p:nvPicPr>
        <p:blipFill>
          <a:blip r:embed="rId4" cstate="print"/>
          <a:srcRect/>
          <a:stretch>
            <a:fillRect/>
          </a:stretch>
        </p:blipFill>
        <p:spPr bwMode="auto">
          <a:xfrm>
            <a:off x="3962400" y="304800"/>
            <a:ext cx="4762500" cy="40481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Legacy sensitivity</a:t>
            </a:r>
            <a:endParaRPr lang="en-US" dirty="0"/>
          </a:p>
        </p:txBody>
      </p:sp>
      <p:sp>
        <p:nvSpPr>
          <p:cNvPr id="3" name="Content Placeholder 2"/>
          <p:cNvSpPr>
            <a:spLocks noGrp="1"/>
          </p:cNvSpPr>
          <p:nvPr>
            <p:ph idx="1"/>
          </p:nvPr>
        </p:nvSpPr>
        <p:spPr>
          <a:xfrm>
            <a:off x="457200" y="2362200"/>
            <a:ext cx="5943600" cy="3962400"/>
          </a:xfrm>
        </p:spPr>
        <p:txBody>
          <a:bodyPr>
            <a:normAutofit/>
          </a:bodyPr>
          <a:lstStyle/>
          <a:p>
            <a:r>
              <a:rPr lang="en-US" dirty="0" smtClean="0"/>
              <a:t>Capitalize on movement identity</a:t>
            </a:r>
          </a:p>
          <a:p>
            <a:r>
              <a:rPr lang="en-US" dirty="0" smtClean="0"/>
              <a:t>Avoid negative triggers</a:t>
            </a:r>
          </a:p>
          <a:p>
            <a:r>
              <a:rPr lang="en-US" dirty="0" smtClean="0"/>
              <a:t>Transform negative legacy components</a:t>
            </a:r>
          </a:p>
          <a:p>
            <a:r>
              <a:rPr lang="en-US" dirty="0" smtClean="0"/>
              <a:t>Combine best elements of legacies to form </a:t>
            </a:r>
            <a:r>
              <a:rPr lang="en-US" smtClean="0"/>
              <a:t>new movement </a:t>
            </a:r>
            <a:r>
              <a:rPr lang="en-US" dirty="0" smtClean="0"/>
              <a:t>identity</a:t>
            </a:r>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2895600" y="2209800"/>
            <a:ext cx="5972175" cy="42274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Legacy sensitivity 2</a:t>
            </a:r>
            <a:endParaRPr lang="en-US" dirty="0"/>
          </a:p>
        </p:txBody>
      </p:sp>
      <p:sp>
        <p:nvSpPr>
          <p:cNvPr id="3" name="Content Placeholder 2"/>
          <p:cNvSpPr>
            <a:spLocks noGrp="1"/>
          </p:cNvSpPr>
          <p:nvPr>
            <p:ph idx="1"/>
          </p:nvPr>
        </p:nvSpPr>
        <p:spPr/>
        <p:txBody>
          <a:bodyPr/>
          <a:lstStyle/>
          <a:p>
            <a:r>
              <a:rPr lang="en-US" dirty="0" smtClean="0"/>
              <a:t>Expropriate positives</a:t>
            </a:r>
          </a:p>
          <a:p>
            <a:r>
              <a:rPr lang="en-US" dirty="0" smtClean="0"/>
              <a:t>Feature negative legacy of oppressor</a:t>
            </a:r>
          </a:p>
          <a:p>
            <a:r>
              <a:rPr lang="en-US" dirty="0" smtClean="0"/>
              <a:t>Do not overplay</a:t>
            </a:r>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www.pophistorydig.com/wp-content/uploads/2008/10/1963-dylan-greenwood-2-60.jpg"/>
          <p:cNvPicPr>
            <a:picLocks noChangeAspect="1" noChangeArrowheads="1"/>
          </p:cNvPicPr>
          <p:nvPr/>
        </p:nvPicPr>
        <p:blipFill>
          <a:blip r:embed="rId2" cstate="print"/>
          <a:srcRect/>
          <a:stretch>
            <a:fillRect/>
          </a:stretch>
        </p:blipFill>
        <p:spPr bwMode="auto">
          <a:xfrm>
            <a:off x="762000" y="228600"/>
            <a:ext cx="3295650" cy="2466975"/>
          </a:xfrm>
          <a:prstGeom prst="rect">
            <a:avLst/>
          </a:prstGeom>
          <a:noFill/>
        </p:spPr>
      </p:pic>
      <p:pic>
        <p:nvPicPr>
          <p:cNvPr id="13316" name="Picture 4"/>
          <p:cNvPicPr>
            <a:picLocks noChangeAspect="1" noChangeArrowheads="1"/>
          </p:cNvPicPr>
          <p:nvPr/>
        </p:nvPicPr>
        <p:blipFill>
          <a:blip r:embed="rId3" cstate="print"/>
          <a:srcRect/>
          <a:stretch>
            <a:fillRect/>
          </a:stretch>
        </p:blipFill>
        <p:spPr bwMode="auto">
          <a:xfrm>
            <a:off x="4308143" y="3200400"/>
            <a:ext cx="4378657" cy="293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Don’t give peace a chants</a:t>
            </a:r>
            <a:endParaRPr lang="en-US" dirty="0"/>
          </a:p>
        </p:txBody>
      </p:sp>
      <p:sp>
        <p:nvSpPr>
          <p:cNvPr id="3" name="Content Placeholder 2"/>
          <p:cNvSpPr>
            <a:spLocks noGrp="1"/>
          </p:cNvSpPr>
          <p:nvPr>
            <p:ph idx="1"/>
          </p:nvPr>
        </p:nvSpPr>
        <p:spPr/>
        <p:txBody>
          <a:bodyPr/>
          <a:lstStyle/>
          <a:p>
            <a:r>
              <a:rPr lang="en-US" dirty="0" smtClean="0"/>
              <a:t>Silent or singing invites more</a:t>
            </a:r>
          </a:p>
          <a:p>
            <a:r>
              <a:rPr lang="en-US" dirty="0" smtClean="0"/>
              <a:t>Wall of angry sound alienates</a:t>
            </a:r>
          </a:p>
          <a:p>
            <a:r>
              <a:rPr lang="en-US" dirty="0" smtClean="0"/>
              <a:t>Willingness to dialog</a:t>
            </a:r>
            <a:endParaRPr lang="en-US" dirty="0"/>
          </a:p>
        </p:txBody>
      </p:sp>
      <p:sp>
        <p:nvSpPr>
          <p:cNvPr id="4" name="Date Placeholder 3"/>
          <p:cNvSpPr>
            <a:spLocks noGrp="1"/>
          </p:cNvSpPr>
          <p:nvPr>
            <p:ph type="dt" sz="half" idx="10"/>
          </p:nvPr>
        </p:nvSpPr>
        <p:spPr/>
        <p:txBody>
          <a:bodyPr/>
          <a:lstStyle/>
          <a:p>
            <a:fld id="{3C1BE515-3E9B-4A9A-89ED-FC4BBA5DD5EC}"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pic>
        <p:nvPicPr>
          <p:cNvPr id="13315" name="Picture 3" descr="C:\Users\TomHHastings\Pictures\usedInBlog\ActiveListeningLogo-WEB-big.jpg"/>
          <p:cNvPicPr>
            <a:picLocks noChangeAspect="1" noChangeArrowheads="1"/>
          </p:cNvPicPr>
          <p:nvPr/>
        </p:nvPicPr>
        <p:blipFill>
          <a:blip r:embed="rId4" cstate="print"/>
          <a:srcRect/>
          <a:stretch>
            <a:fillRect/>
          </a:stretch>
        </p:blipFill>
        <p:spPr bwMode="auto">
          <a:xfrm>
            <a:off x="762000" y="4114800"/>
            <a:ext cx="1981200" cy="1981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33400" y="304800"/>
            <a:ext cx="3606800" cy="27051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Proactive semiotics</a:t>
            </a:r>
            <a:endParaRPr lang="en-US" dirty="0"/>
          </a:p>
        </p:txBody>
      </p:sp>
      <p:sp>
        <p:nvSpPr>
          <p:cNvPr id="3" name="Content Placeholder 2"/>
          <p:cNvSpPr>
            <a:spLocks noGrp="1"/>
          </p:cNvSpPr>
          <p:nvPr>
            <p:ph idx="1"/>
          </p:nvPr>
        </p:nvSpPr>
        <p:spPr/>
        <p:txBody>
          <a:bodyPr/>
          <a:lstStyle/>
          <a:p>
            <a:r>
              <a:rPr lang="en-US" dirty="0" smtClean="0"/>
              <a:t>Logo</a:t>
            </a:r>
          </a:p>
          <a:p>
            <a:r>
              <a:rPr lang="en-US" dirty="0" smtClean="0"/>
              <a:t>Body language</a:t>
            </a:r>
          </a:p>
          <a:p>
            <a:r>
              <a:rPr lang="en-US" dirty="0" smtClean="0"/>
              <a:t>Slogans</a:t>
            </a:r>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24</a:t>
            </a:fld>
            <a:endParaRPr lang="en-US"/>
          </a:p>
        </p:txBody>
      </p:sp>
      <p:pic>
        <p:nvPicPr>
          <p:cNvPr id="1026" name="Picture 2"/>
          <p:cNvPicPr>
            <a:picLocks noChangeAspect="1" noChangeArrowheads="1"/>
          </p:cNvPicPr>
          <p:nvPr/>
        </p:nvPicPr>
        <p:blipFill>
          <a:blip r:embed="rId4" cstate="print"/>
          <a:srcRect/>
          <a:stretch>
            <a:fillRect/>
          </a:stretch>
        </p:blipFill>
        <p:spPr bwMode="auto">
          <a:xfrm>
            <a:off x="6629400" y="3733800"/>
            <a:ext cx="20955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mHHastings\Pictures\usedInBlog\UN102.jpg"/>
          <p:cNvPicPr>
            <a:picLocks noChangeAspect="1" noChangeArrowheads="1"/>
          </p:cNvPicPr>
          <p:nvPr/>
        </p:nvPicPr>
        <p:blipFill>
          <a:blip r:embed="rId3" cstate="print"/>
          <a:srcRect/>
          <a:stretch>
            <a:fillRect/>
          </a:stretch>
        </p:blipFill>
        <p:spPr bwMode="auto">
          <a:xfrm>
            <a:off x="-247396" y="0"/>
            <a:ext cx="9638792" cy="6858000"/>
          </a:xfrm>
          <a:prstGeom prst="rect">
            <a:avLst/>
          </a:prstGeom>
          <a:noFill/>
        </p:spPr>
      </p:pic>
      <p:sp>
        <p:nvSpPr>
          <p:cNvPr id="2" name="Title 1"/>
          <p:cNvSpPr>
            <a:spLocks noGrp="1"/>
          </p:cNvSpPr>
          <p:nvPr>
            <p:ph type="title"/>
          </p:nvPr>
        </p:nvSpPr>
        <p:spPr>
          <a:xfrm>
            <a:off x="228600" y="0"/>
            <a:ext cx="8686800" cy="1447800"/>
          </a:xfrm>
        </p:spPr>
        <p:txBody>
          <a:bodyPr>
            <a:normAutofit/>
          </a:bodyPr>
          <a:lstStyle/>
          <a:p>
            <a:r>
              <a:rPr lang="en-US" dirty="0" smtClean="0"/>
              <a:t>Credibility</a:t>
            </a:r>
            <a:endParaRPr lang="en-US" dirty="0"/>
          </a:p>
        </p:txBody>
      </p:sp>
      <p:sp>
        <p:nvSpPr>
          <p:cNvPr id="3" name="Content Placeholder 2"/>
          <p:cNvSpPr>
            <a:spLocks noGrp="1"/>
          </p:cNvSpPr>
          <p:nvPr>
            <p:ph idx="1"/>
          </p:nvPr>
        </p:nvSpPr>
        <p:spPr>
          <a:xfrm>
            <a:off x="2895600" y="1676400"/>
            <a:ext cx="5791200" cy="4648200"/>
          </a:xfrm>
        </p:spPr>
        <p:txBody>
          <a:bodyPr/>
          <a:lstStyle/>
          <a:p>
            <a:r>
              <a:rPr lang="en-US" dirty="0" smtClean="0"/>
              <a:t>Consistency</a:t>
            </a:r>
          </a:p>
          <a:p>
            <a:r>
              <a:rPr lang="en-US" dirty="0" smtClean="0"/>
              <a:t>Validity</a:t>
            </a:r>
          </a:p>
          <a:p>
            <a:r>
              <a:rPr lang="en-US" dirty="0" smtClean="0"/>
              <a:t>Persistent</a:t>
            </a:r>
          </a:p>
          <a:p>
            <a:r>
              <a:rPr lang="en-US" dirty="0" smtClean="0"/>
              <a:t>Seeking dialog</a:t>
            </a:r>
          </a:p>
          <a:p>
            <a:r>
              <a:rPr lang="en-US" dirty="0" smtClean="0"/>
              <a:t>Evidence-based</a:t>
            </a:r>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TomHHastings\Pictures\usedInBlog\1232139942-large.jpg"/>
          <p:cNvPicPr>
            <a:picLocks noChangeAspect="1" noChangeArrowheads="1"/>
          </p:cNvPicPr>
          <p:nvPr/>
        </p:nvPicPr>
        <p:blipFill>
          <a:blip r:embed="rId2" cstate="print"/>
          <a:srcRect/>
          <a:stretch>
            <a:fillRect/>
          </a:stretch>
        </p:blipFill>
        <p:spPr bwMode="auto">
          <a:xfrm>
            <a:off x="4343400" y="2895600"/>
            <a:ext cx="4533757" cy="3581400"/>
          </a:xfrm>
          <a:prstGeom prst="rect">
            <a:avLst/>
          </a:prstGeom>
          <a:noFill/>
        </p:spPr>
      </p:pic>
      <p:sp>
        <p:nvSpPr>
          <p:cNvPr id="2" name="Title 1"/>
          <p:cNvSpPr>
            <a:spLocks noGrp="1"/>
          </p:cNvSpPr>
          <p:nvPr>
            <p:ph type="title"/>
          </p:nvPr>
        </p:nvSpPr>
        <p:spPr/>
        <p:txBody>
          <a:bodyPr/>
          <a:lstStyle/>
          <a:p>
            <a:r>
              <a:rPr lang="en-US" dirty="0" smtClean="0"/>
              <a:t>Contrasting images</a:t>
            </a:r>
            <a:endParaRPr lang="en-US" dirty="0"/>
          </a:p>
        </p:txBody>
      </p:sp>
      <p:sp>
        <p:nvSpPr>
          <p:cNvPr id="3" name="Content Placeholder 2"/>
          <p:cNvSpPr>
            <a:spLocks noGrp="1"/>
          </p:cNvSpPr>
          <p:nvPr>
            <p:ph idx="1"/>
          </p:nvPr>
        </p:nvSpPr>
        <p:spPr/>
        <p:txBody>
          <a:bodyPr/>
          <a:lstStyle/>
          <a:p>
            <a:r>
              <a:rPr lang="en-US" dirty="0" smtClean="0"/>
              <a:t>Big armed agents of repression</a:t>
            </a:r>
          </a:p>
          <a:p>
            <a:r>
              <a:rPr lang="en-US" dirty="0" smtClean="0"/>
              <a:t>Vulnerable civil society</a:t>
            </a:r>
          </a:p>
          <a:p>
            <a:r>
              <a:rPr lang="en-US" dirty="0" smtClean="0"/>
              <a:t>Deepen contrast</a:t>
            </a:r>
          </a:p>
        </p:txBody>
      </p:sp>
      <p:sp>
        <p:nvSpPr>
          <p:cNvPr id="4" name="Date Placeholder 3"/>
          <p:cNvSpPr>
            <a:spLocks noGrp="1"/>
          </p:cNvSpPr>
          <p:nvPr>
            <p:ph type="dt" sz="half" idx="10"/>
          </p:nvPr>
        </p:nvSpPr>
        <p:spPr/>
        <p:txBody>
          <a:bodyPr/>
          <a:lstStyle/>
          <a:p>
            <a:fld id="{69A7F089-CF1C-450E-B2A6-6197E7C4A8DF}"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srcRect/>
          <a:stretch>
            <a:fillRect/>
          </a:stretch>
        </p:blipFill>
        <p:spPr bwMode="auto">
          <a:xfrm>
            <a:off x="5198021" y="0"/>
            <a:ext cx="3945979" cy="55816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Defending image</a:t>
            </a:r>
            <a:endParaRPr lang="en-US" dirty="0"/>
          </a:p>
        </p:txBody>
      </p:sp>
      <p:sp>
        <p:nvSpPr>
          <p:cNvPr id="3" name="Content Placeholder 2"/>
          <p:cNvSpPr>
            <a:spLocks noGrp="1"/>
          </p:cNvSpPr>
          <p:nvPr>
            <p:ph idx="1"/>
          </p:nvPr>
        </p:nvSpPr>
        <p:spPr>
          <a:xfrm>
            <a:off x="457200" y="2743200"/>
            <a:ext cx="4800600" cy="3581400"/>
          </a:xfrm>
        </p:spPr>
        <p:txBody>
          <a:bodyPr/>
          <a:lstStyle/>
          <a:p>
            <a:r>
              <a:rPr lang="en-US" dirty="0" smtClean="0"/>
              <a:t>Liaisons to police and armed forces</a:t>
            </a:r>
          </a:p>
          <a:p>
            <a:r>
              <a:rPr lang="en-US" dirty="0" smtClean="0"/>
              <a:t>Liaisons to all media</a:t>
            </a:r>
          </a:p>
          <a:p>
            <a:r>
              <a:rPr lang="en-US" dirty="0" err="1" smtClean="0"/>
              <a:t>Consensed</a:t>
            </a:r>
            <a:r>
              <a:rPr lang="en-US" dirty="0" smtClean="0"/>
              <a:t> upon code of conduct</a:t>
            </a:r>
          </a:p>
          <a:p>
            <a:r>
              <a:rPr lang="en-US" dirty="0" smtClean="0"/>
              <a:t>Peace monitors</a:t>
            </a:r>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4572000" y="228600"/>
            <a:ext cx="4286250" cy="2286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Defending image 2</a:t>
            </a:r>
            <a:endParaRPr lang="en-US" dirty="0"/>
          </a:p>
        </p:txBody>
      </p:sp>
      <p:sp>
        <p:nvSpPr>
          <p:cNvPr id="3" name="Content Placeholder 2"/>
          <p:cNvSpPr>
            <a:spLocks noGrp="1"/>
          </p:cNvSpPr>
          <p:nvPr>
            <p:ph idx="1"/>
          </p:nvPr>
        </p:nvSpPr>
        <p:spPr/>
        <p:txBody>
          <a:bodyPr/>
          <a:lstStyle/>
          <a:p>
            <a:r>
              <a:rPr lang="en-US" dirty="0" smtClean="0"/>
              <a:t>Context (press packets, outreach)</a:t>
            </a:r>
          </a:p>
          <a:p>
            <a:r>
              <a:rPr lang="en-US" dirty="0" smtClean="0"/>
              <a:t>Education (introduce and buttress alternatives)</a:t>
            </a:r>
          </a:p>
          <a:p>
            <a:r>
              <a:rPr lang="en-US" dirty="0" smtClean="0"/>
              <a:t>Informational sessions</a:t>
            </a:r>
          </a:p>
          <a:p>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www.soulforce.org/wp/wp-content/uploads/2009/03/1921.jpg"/>
          <p:cNvPicPr>
            <a:picLocks noChangeAspect="1" noChangeArrowheads="1"/>
          </p:cNvPicPr>
          <p:nvPr/>
        </p:nvPicPr>
        <p:blipFill>
          <a:blip r:embed="rId2" cstate="print"/>
          <a:srcRect/>
          <a:stretch>
            <a:fillRect/>
          </a:stretch>
        </p:blipFill>
        <p:spPr bwMode="auto">
          <a:xfrm>
            <a:off x="4695825" y="2590800"/>
            <a:ext cx="4448175" cy="3981450"/>
          </a:xfrm>
          <a:prstGeom prst="rect">
            <a:avLst/>
          </a:prstGeom>
          <a:noFill/>
        </p:spPr>
      </p:pic>
      <p:sp>
        <p:nvSpPr>
          <p:cNvPr id="2" name="Title 1"/>
          <p:cNvSpPr>
            <a:spLocks noGrp="1"/>
          </p:cNvSpPr>
          <p:nvPr>
            <p:ph type="title"/>
          </p:nvPr>
        </p:nvSpPr>
        <p:spPr>
          <a:xfrm>
            <a:off x="228600" y="381000"/>
            <a:ext cx="8686800" cy="1447800"/>
          </a:xfrm>
        </p:spPr>
        <p:txBody>
          <a:bodyPr/>
          <a:lstStyle/>
          <a:p>
            <a:r>
              <a:rPr lang="en-US" dirty="0" smtClean="0"/>
              <a:t>Media and image</a:t>
            </a:r>
            <a:endParaRPr lang="en-US" dirty="0"/>
          </a:p>
        </p:txBody>
      </p:sp>
      <p:sp>
        <p:nvSpPr>
          <p:cNvPr id="3" name="Content Placeholder 2"/>
          <p:cNvSpPr>
            <a:spLocks noGrp="1"/>
          </p:cNvSpPr>
          <p:nvPr>
            <p:ph idx="1"/>
          </p:nvPr>
        </p:nvSpPr>
        <p:spPr>
          <a:xfrm>
            <a:off x="457200" y="2057400"/>
            <a:ext cx="8229600" cy="4267200"/>
          </a:xfrm>
        </p:spPr>
        <p:txBody>
          <a:bodyPr/>
          <a:lstStyle/>
          <a:p>
            <a:r>
              <a:rPr lang="en-US" dirty="0" smtClean="0"/>
              <a:t>Understanding war and peace journalism</a:t>
            </a:r>
          </a:p>
          <a:p>
            <a:r>
              <a:rPr lang="en-US" dirty="0" smtClean="0"/>
              <a:t>Strategies</a:t>
            </a:r>
          </a:p>
          <a:p>
            <a:r>
              <a:rPr lang="en-US" dirty="0" smtClean="0"/>
              <a:t>Numbers and access</a:t>
            </a:r>
          </a:p>
          <a:p>
            <a:r>
              <a:rPr lang="en-US" dirty="0" smtClean="0"/>
              <a:t>Social media</a:t>
            </a:r>
          </a:p>
          <a:p>
            <a:r>
              <a:rPr lang="en-US" dirty="0" smtClean="0"/>
              <a:t>Mainstream media</a:t>
            </a:r>
          </a:p>
          <a:p>
            <a:r>
              <a:rPr lang="en-US" dirty="0" smtClean="0"/>
              <a:t>Advocacy media</a:t>
            </a:r>
          </a:p>
          <a:p>
            <a:endParaRPr lang="en-US" dirty="0" smtClean="0"/>
          </a:p>
          <a:p>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mHHastings\Pictures\usedInBlog\0Walt_Bresette smiling.jpg"/>
          <p:cNvPicPr>
            <a:picLocks noChangeAspect="1" noChangeArrowheads="1"/>
          </p:cNvPicPr>
          <p:nvPr/>
        </p:nvPicPr>
        <p:blipFill>
          <a:blip r:embed="rId3" cstate="print"/>
          <a:srcRect/>
          <a:stretch>
            <a:fillRect/>
          </a:stretch>
        </p:blipFill>
        <p:spPr bwMode="auto">
          <a:xfrm>
            <a:off x="4312919" y="3078480"/>
            <a:ext cx="2117697" cy="2865120"/>
          </a:xfrm>
          <a:prstGeom prst="rect">
            <a:avLst/>
          </a:prstGeom>
          <a:noFill/>
        </p:spPr>
      </p:pic>
      <p:sp>
        <p:nvSpPr>
          <p:cNvPr id="2" name="Title 1"/>
          <p:cNvSpPr>
            <a:spLocks noGrp="1"/>
          </p:cNvSpPr>
          <p:nvPr>
            <p:ph type="title"/>
          </p:nvPr>
        </p:nvSpPr>
        <p:spPr/>
        <p:txBody>
          <a:bodyPr/>
          <a:lstStyle/>
          <a:p>
            <a:r>
              <a:rPr lang="en-US" dirty="0" smtClean="0"/>
              <a:t>Image importance</a:t>
            </a:r>
            <a:endParaRPr lang="en-US" dirty="0"/>
          </a:p>
        </p:txBody>
      </p:sp>
      <p:sp>
        <p:nvSpPr>
          <p:cNvPr id="3" name="Content Placeholder 2"/>
          <p:cNvSpPr>
            <a:spLocks noGrp="1"/>
          </p:cNvSpPr>
          <p:nvPr>
            <p:ph idx="1"/>
          </p:nvPr>
        </p:nvSpPr>
        <p:spPr/>
        <p:txBody>
          <a:bodyPr/>
          <a:lstStyle/>
          <a:p>
            <a:r>
              <a:rPr lang="en-US" dirty="0" smtClean="0"/>
              <a:t>Engage widest sympathy</a:t>
            </a:r>
          </a:p>
          <a:p>
            <a:r>
              <a:rPr lang="en-US" dirty="0" smtClean="0"/>
              <a:t>Avoid rationalization for violent repression</a:t>
            </a:r>
          </a:p>
          <a:p>
            <a:r>
              <a:rPr lang="en-US" dirty="0" smtClean="0"/>
              <a:t>Recruit masses</a:t>
            </a:r>
          </a:p>
          <a:p>
            <a:endParaRPr lang="en-US" dirty="0"/>
          </a:p>
        </p:txBody>
      </p:sp>
      <p:sp>
        <p:nvSpPr>
          <p:cNvPr id="4" name="Date Placeholder 3"/>
          <p:cNvSpPr>
            <a:spLocks noGrp="1"/>
          </p:cNvSpPr>
          <p:nvPr>
            <p:ph type="dt" sz="half" idx="10"/>
          </p:nvPr>
        </p:nvSpPr>
        <p:spPr/>
        <p:txBody>
          <a:bodyPr/>
          <a:lstStyle/>
          <a:p>
            <a:fld id="{7013BDEA-29A0-4CA4-89AE-28DF22D2FDB2}" type="datetime1">
              <a:rPr lang="en-US" smtClean="0"/>
              <a:pPr/>
              <a:t>12/15/2015</a:t>
            </a:fld>
            <a:endParaRPr lang="en-US" dirty="0"/>
          </a:p>
        </p:txBody>
      </p:sp>
      <p:sp>
        <p:nvSpPr>
          <p:cNvPr id="5" name="Slide Number Placeholder 4"/>
          <p:cNvSpPr>
            <a:spLocks noGrp="1"/>
          </p:cNvSpPr>
          <p:nvPr>
            <p:ph type="sldNum" sz="quarter" idx="12"/>
          </p:nvPr>
        </p:nvSpPr>
        <p:spPr/>
        <p:txBody>
          <a:bodyPr/>
          <a:lstStyle/>
          <a:p>
            <a:fld id="{3259FD17-E4A3-4DD6-ABAD-0D2C32BB41B7}"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Hastings: Image management in nonviolent civil society struggle</a:t>
            </a:r>
            <a:endParaRPr lang="en-US" dirty="0"/>
          </a:p>
        </p:txBody>
      </p:sp>
      <p:pic>
        <p:nvPicPr>
          <p:cNvPr id="1026" name="Picture 2" descr="C:\Users\TomHHastings\Pictures\usedInBlog\Ayed.jpg"/>
          <p:cNvPicPr>
            <a:picLocks noChangeAspect="1" noChangeArrowheads="1"/>
          </p:cNvPicPr>
          <p:nvPr/>
        </p:nvPicPr>
        <p:blipFill>
          <a:blip r:embed="rId4" cstate="print"/>
          <a:srcRect/>
          <a:stretch>
            <a:fillRect/>
          </a:stretch>
        </p:blipFill>
        <p:spPr bwMode="auto">
          <a:xfrm>
            <a:off x="457200" y="304800"/>
            <a:ext cx="1016000" cy="10795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0" y="0"/>
            <a:ext cx="8153400" cy="838200"/>
          </a:xfrm>
        </p:spPr>
        <p:txBody>
          <a:bodyPr/>
          <a:lstStyle/>
          <a:p>
            <a:pPr eaLnBrk="1" fontAlgn="auto" hangingPunct="1">
              <a:spcAft>
                <a:spcPts val="0"/>
              </a:spcAft>
              <a:defRPr/>
            </a:pPr>
            <a:r>
              <a:rPr lang="en-US" b="1" dirty="0">
                <a:solidFill>
                  <a:srgbClr val="FFFF00"/>
                </a:solidFill>
                <a:effectLst>
                  <a:outerShdw blurRad="38100" dist="38100" dir="2700000" algn="tl">
                    <a:srgbClr val="000000">
                      <a:alpha val="43137"/>
                    </a:srgbClr>
                  </a:outerShdw>
                </a:effectLst>
                <a:latin typeface="Bookman Old Style" pitchFamily="18" charset="0"/>
              </a:rPr>
              <a:t>Media as </a:t>
            </a:r>
            <a:r>
              <a:rPr lang="en-US" b="1" dirty="0" err="1">
                <a:solidFill>
                  <a:srgbClr val="FFFF00"/>
                </a:solidFill>
                <a:effectLst>
                  <a:outerShdw blurRad="38100" dist="38100" dir="2700000" algn="tl">
                    <a:srgbClr val="000000">
                      <a:alpha val="43137"/>
                    </a:srgbClr>
                  </a:outerShdw>
                </a:effectLst>
                <a:latin typeface="Bookman Old Style" pitchFamily="18" charset="0"/>
              </a:rPr>
              <a:t>misinformant</a:t>
            </a:r>
            <a:endParaRPr lang="en-US" b="1" dirty="0">
              <a:solidFill>
                <a:srgbClr val="FFFF00"/>
              </a:solidFill>
              <a:effectLst>
                <a:outerShdw blurRad="38100" dist="38100" dir="2700000" algn="tl">
                  <a:srgbClr val="000000">
                    <a:alpha val="43137"/>
                  </a:srgbClr>
                </a:outerShdw>
              </a:effectLst>
              <a:latin typeface="Bookman Old Style" pitchFamily="18" charset="0"/>
            </a:endParaRPr>
          </a:p>
        </p:txBody>
      </p:sp>
      <p:sp>
        <p:nvSpPr>
          <p:cNvPr id="5" name="Date Placeholder 2"/>
          <p:cNvSpPr>
            <a:spLocks noGrp="1"/>
          </p:cNvSpPr>
          <p:nvPr>
            <p:ph type="dt" sz="quarter" idx="10"/>
          </p:nvPr>
        </p:nvSpPr>
        <p:spPr/>
        <p:txBody>
          <a:bodyPr/>
          <a:lstStyle/>
          <a:p>
            <a:pPr>
              <a:defRPr/>
            </a:pPr>
            <a:fld id="{233E5B82-D280-45A1-9EC2-E5CC08B12222}" type="datetime1">
              <a:rPr lang="en-US"/>
              <a:pPr>
                <a:defRPr/>
              </a:pPr>
              <a:t>12/15/2015</a:t>
            </a:fld>
            <a:endParaRPr lang="en-US"/>
          </a:p>
        </p:txBody>
      </p:sp>
      <p:sp>
        <p:nvSpPr>
          <p:cNvPr id="6" name="Footer Placeholder 3"/>
          <p:cNvSpPr>
            <a:spLocks noGrp="1"/>
          </p:cNvSpPr>
          <p:nvPr>
            <p:ph type="ftr" sz="quarter" idx="11"/>
          </p:nvPr>
        </p:nvSpPr>
        <p:spPr/>
        <p:txBody>
          <a:bodyPr/>
          <a:lstStyle/>
          <a:p>
            <a:pPr>
              <a:defRPr/>
            </a:pPr>
            <a:r>
              <a:rPr lang="en-US"/>
              <a:t>Hastings: Public peace intellectuals</a:t>
            </a:r>
          </a:p>
        </p:txBody>
      </p:sp>
      <p:sp>
        <p:nvSpPr>
          <p:cNvPr id="7" name="Slide Number Placeholder 4"/>
          <p:cNvSpPr>
            <a:spLocks noGrp="1"/>
          </p:cNvSpPr>
          <p:nvPr>
            <p:ph type="sldNum" sz="quarter" idx="12"/>
          </p:nvPr>
        </p:nvSpPr>
        <p:spPr/>
        <p:txBody>
          <a:bodyPr/>
          <a:lstStyle/>
          <a:p>
            <a:pPr>
              <a:defRPr/>
            </a:pPr>
            <a:fld id="{E2A721FC-D705-4D8F-972A-D593AF466D3B}" type="slidenum">
              <a:rPr lang="en-US"/>
              <a:pPr>
                <a:defRPr/>
              </a:pPr>
              <a:t>30</a:t>
            </a:fld>
            <a:r>
              <a:rPr lang="en-US"/>
              <a:t> of 24</a:t>
            </a:r>
          </a:p>
        </p:txBody>
      </p:sp>
      <p:pic>
        <p:nvPicPr>
          <p:cNvPr id="88069" name="Picture 5"/>
          <p:cNvPicPr>
            <a:picLocks noChangeAspect="1" noChangeArrowheads="1"/>
          </p:cNvPicPr>
          <p:nvPr/>
        </p:nvPicPr>
        <p:blipFill>
          <a:blip r:embed="rId3" cstate="print"/>
          <a:srcRect/>
          <a:stretch>
            <a:fillRect/>
          </a:stretch>
        </p:blipFill>
        <p:spPr bwMode="auto">
          <a:xfrm>
            <a:off x="4419600" y="838200"/>
            <a:ext cx="4198938" cy="5562600"/>
          </a:xfrm>
          <a:prstGeom prst="rect">
            <a:avLst/>
          </a:prstGeom>
          <a:noFill/>
          <a:ln w="9525">
            <a:noFill/>
            <a:miter lim="800000"/>
            <a:headEnd/>
            <a:tailEnd/>
          </a:ln>
        </p:spPr>
      </p:pic>
      <p:sp>
        <p:nvSpPr>
          <p:cNvPr id="88070" name="Text Box 6"/>
          <p:cNvSpPr txBox="1">
            <a:spLocks noChangeArrowheads="1"/>
          </p:cNvSpPr>
          <p:nvPr/>
        </p:nvSpPr>
        <p:spPr bwMode="auto">
          <a:xfrm>
            <a:off x="0" y="1828800"/>
            <a:ext cx="4419600" cy="2246769"/>
          </a:xfrm>
          <a:prstGeom prst="rect">
            <a:avLst/>
          </a:prstGeom>
          <a:noFill/>
          <a:ln w="9525">
            <a:noFill/>
            <a:miter lim="800000"/>
            <a:headEnd/>
            <a:tailEnd/>
          </a:ln>
          <a:effectLst/>
        </p:spPr>
        <p:txBody>
          <a:bodyPr>
            <a:spAutoFit/>
          </a:bodyPr>
          <a:lstStyle/>
          <a:p>
            <a:pPr>
              <a:defRPr/>
            </a:pPr>
            <a:r>
              <a:rPr lang="en-US" sz="2800" i="1" dirty="0">
                <a:solidFill>
                  <a:srgbClr val="FFFF99"/>
                </a:solidFill>
                <a:effectLst>
                  <a:outerShdw blurRad="38100" dist="38100" dir="2700000" algn="tl">
                    <a:srgbClr val="000000"/>
                  </a:outerShdw>
                </a:effectLst>
                <a:latin typeface="Bookman Old Style" pitchFamily="18" charset="0"/>
              </a:rPr>
              <a:t>A man who does not read a newspaper is uninformed. A man who does is misinformed.</a:t>
            </a:r>
          </a:p>
          <a:p>
            <a:pPr>
              <a:defRPr/>
            </a:pPr>
            <a:r>
              <a:rPr lang="en-US" sz="2800" dirty="0">
                <a:solidFill>
                  <a:srgbClr val="FFFF99"/>
                </a:solidFill>
                <a:effectLst>
                  <a:outerShdw blurRad="38100" dist="38100" dir="2700000" algn="tl">
                    <a:srgbClr val="000000"/>
                  </a:outerShdw>
                </a:effectLst>
                <a:latin typeface="Bookman Old Style" pitchFamily="18" charset="0"/>
              </a:rPr>
              <a:t>—Mark Twain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8069"/>
                                        </p:tgtEl>
                                        <p:attrNameLst>
                                          <p:attrName>style.visibility</p:attrName>
                                        </p:attrNameLst>
                                      </p:cBhvr>
                                      <p:to>
                                        <p:strVal val="visible"/>
                                      </p:to>
                                    </p:set>
                                    <p:anim calcmode="lin" valueType="num">
                                      <p:cBhvr>
                                        <p:cTn id="7" dur="5000" fill="hold"/>
                                        <p:tgtEl>
                                          <p:spTgt spid="88069"/>
                                        </p:tgtEl>
                                        <p:attrNameLst>
                                          <p:attrName>ppt_w</p:attrName>
                                        </p:attrNameLst>
                                      </p:cBhvr>
                                      <p:tavLst>
                                        <p:tav tm="0">
                                          <p:val>
                                            <p:fltVal val="0"/>
                                          </p:val>
                                        </p:tav>
                                        <p:tav tm="100000">
                                          <p:val>
                                            <p:strVal val="#ppt_w"/>
                                          </p:val>
                                        </p:tav>
                                      </p:tavLst>
                                    </p:anim>
                                    <p:anim calcmode="lin" valueType="num">
                                      <p:cBhvr>
                                        <p:cTn id="8" dur="5000" fill="hold"/>
                                        <p:tgtEl>
                                          <p:spTgt spid="88069"/>
                                        </p:tgtEl>
                                        <p:attrNameLst>
                                          <p:attrName>ppt_h</p:attrName>
                                        </p:attrNameLst>
                                      </p:cBhvr>
                                      <p:tavLst>
                                        <p:tav tm="0">
                                          <p:val>
                                            <p:fltVal val="0"/>
                                          </p:val>
                                        </p:tav>
                                        <p:tav tm="100000">
                                          <p:val>
                                            <p:strVal val="#ppt_h"/>
                                          </p:val>
                                        </p:tav>
                                      </p:tavLst>
                                    </p:anim>
                                    <p:animEffect transition="in" filter="fade">
                                      <p:cBhvr>
                                        <p:cTn id="9" dur="50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0" y="0"/>
            <a:ext cx="9144000" cy="685800"/>
          </a:xfrm>
        </p:spPr>
        <p:txBody>
          <a:bodyPr/>
          <a:lstStyle/>
          <a:p>
            <a:pPr eaLnBrk="1" fontAlgn="auto" hangingPunct="1">
              <a:spcAft>
                <a:spcPts val="0"/>
              </a:spcAft>
              <a:defRPr/>
            </a:pPr>
            <a:r>
              <a:rPr lang="en-US" sz="1800"/>
              <a:t>Table 1: War and peace journalism characteristics.  Sources: Galtung (1986); Lynch &amp; McGoldrick (2005a); Lee, Maslog &amp; Kim (2006).</a:t>
            </a:r>
          </a:p>
        </p:txBody>
      </p:sp>
      <p:sp>
        <p:nvSpPr>
          <p:cNvPr id="59" name="Date Placeholder 2"/>
          <p:cNvSpPr>
            <a:spLocks noGrp="1"/>
          </p:cNvSpPr>
          <p:nvPr>
            <p:ph type="dt" sz="quarter" idx="10"/>
          </p:nvPr>
        </p:nvSpPr>
        <p:spPr/>
        <p:txBody>
          <a:bodyPr/>
          <a:lstStyle/>
          <a:p>
            <a:pPr>
              <a:defRPr/>
            </a:pPr>
            <a:fld id="{DB98A077-684D-4FB9-8A4F-D547D9808F56}" type="datetime1">
              <a:rPr lang="en-US"/>
              <a:pPr>
                <a:defRPr/>
              </a:pPr>
              <a:t>12/15/2015</a:t>
            </a:fld>
            <a:endParaRPr lang="en-US"/>
          </a:p>
        </p:txBody>
      </p:sp>
      <p:sp>
        <p:nvSpPr>
          <p:cNvPr id="60" name="Footer Placeholder 3"/>
          <p:cNvSpPr>
            <a:spLocks noGrp="1"/>
          </p:cNvSpPr>
          <p:nvPr>
            <p:ph type="ftr" sz="quarter" idx="11"/>
          </p:nvPr>
        </p:nvSpPr>
        <p:spPr/>
        <p:txBody>
          <a:bodyPr/>
          <a:lstStyle/>
          <a:p>
            <a:pPr>
              <a:defRPr/>
            </a:pPr>
            <a:r>
              <a:rPr lang="en-US"/>
              <a:t>Hastings: Public peace intellectuals</a:t>
            </a:r>
          </a:p>
        </p:txBody>
      </p:sp>
      <p:sp>
        <p:nvSpPr>
          <p:cNvPr id="61" name="Slide Number Placeholder 4"/>
          <p:cNvSpPr>
            <a:spLocks noGrp="1"/>
          </p:cNvSpPr>
          <p:nvPr>
            <p:ph type="sldNum" sz="quarter" idx="12"/>
          </p:nvPr>
        </p:nvSpPr>
        <p:spPr/>
        <p:txBody>
          <a:bodyPr/>
          <a:lstStyle/>
          <a:p>
            <a:pPr>
              <a:defRPr/>
            </a:pPr>
            <a:fld id="{440178D7-1341-4786-A0EF-87357307C1AD}" type="slidenum">
              <a:rPr lang="en-US"/>
              <a:pPr>
                <a:defRPr/>
              </a:pPr>
              <a:t>31</a:t>
            </a:fld>
            <a:r>
              <a:rPr lang="en-US"/>
              <a:t> of 24</a:t>
            </a:r>
          </a:p>
        </p:txBody>
      </p:sp>
      <p:sp>
        <p:nvSpPr>
          <p:cNvPr id="84997" name="Rectangle 5"/>
          <p:cNvSpPr>
            <a:spLocks noChangeArrowheads="1"/>
          </p:cNvSpPr>
          <p:nvPr/>
        </p:nvSpPr>
        <p:spPr bwMode="auto">
          <a:xfrm>
            <a:off x="4822825" y="49213"/>
            <a:ext cx="184150" cy="366712"/>
          </a:xfrm>
          <a:prstGeom prst="rect">
            <a:avLst/>
          </a:prstGeom>
          <a:noFill/>
          <a:ln w="9525">
            <a:noFill/>
            <a:miter lim="800000"/>
            <a:headEnd/>
            <a:tailEnd/>
          </a:ln>
        </p:spPr>
        <p:txBody>
          <a:bodyPr wrap="none" anchor="ctr">
            <a:spAutoFit/>
          </a:bodyPr>
          <a:lstStyle/>
          <a:p>
            <a:pPr algn="ctr" eaLnBrk="1" hangingPunct="1"/>
            <a:endParaRPr lang="en-US" altLang="zh-CN" sz="1800" b="0">
              <a:solidFill>
                <a:schemeClr val="tx1"/>
              </a:solidFill>
              <a:latin typeface="Arial" charset="0"/>
              <a:ea typeface="宋体" charset="-122"/>
            </a:endParaRPr>
          </a:p>
        </p:txBody>
      </p:sp>
      <p:graphicFrame>
        <p:nvGraphicFramePr>
          <p:cNvPr id="85247" name="Group 255"/>
          <p:cNvGraphicFramePr>
            <a:graphicFrameLocks noGrp="1"/>
          </p:cNvGraphicFramePr>
          <p:nvPr/>
        </p:nvGraphicFramePr>
        <p:xfrm>
          <a:off x="0" y="685800"/>
          <a:ext cx="9144000" cy="6339842"/>
        </p:xfrm>
        <a:graphic>
          <a:graphicData uri="http://schemas.openxmlformats.org/drawingml/2006/table">
            <a:tbl>
              <a:tblPr/>
              <a:tblGrid>
                <a:gridCol w="5872163"/>
                <a:gridCol w="1673225"/>
                <a:gridCol w="1598612"/>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CC"/>
                          </a:solidFill>
                          <a:effectLst/>
                          <a:latin typeface="Bookman Old Style" pitchFamily="18" charset="0"/>
                          <a:cs typeface="Times New Roman" pitchFamily="18" charset="0"/>
                        </a:rPr>
                        <a:t>Characteristic</a:t>
                      </a:r>
                      <a:endParaRPr kumimoji="0" lang="en-US" sz="15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00080"/>
                        </a:gs>
                        <a:gs pos="100000">
                          <a:srgbClr val="FF0000"/>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CC"/>
                          </a:solidFill>
                          <a:effectLst/>
                          <a:latin typeface="Bookman Old Style" pitchFamily="18" charset="0"/>
                          <a:cs typeface="Times New Roman" pitchFamily="18" charset="0"/>
                        </a:rPr>
                        <a:t>War journalism</a:t>
                      </a:r>
                      <a:endParaRPr kumimoji="0" lang="en-US" sz="15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00080"/>
                        </a:gs>
                        <a:gs pos="100000">
                          <a:srgbClr val="FF0000"/>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CC"/>
                          </a:solidFill>
                          <a:effectLst/>
                          <a:latin typeface="Bookman Old Style" pitchFamily="18" charset="0"/>
                          <a:cs typeface="Times New Roman" pitchFamily="18" charset="0"/>
                        </a:rPr>
                        <a:t>Peace Journalism</a:t>
                      </a:r>
                      <a:endParaRPr kumimoji="0" lang="en-US" sz="15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800080"/>
                        </a:gs>
                        <a:gs pos="100000">
                          <a:srgbClr val="FF0000"/>
                        </a:gs>
                      </a:gsLst>
                      <a:lin ang="18900000" scaled="1"/>
                    </a:grad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Dichotomizing (moral judgment toward one side)</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FF00"/>
                        </a:gs>
                        <a:gs pos="100000">
                          <a:srgbClr val="FF0000"/>
                        </a:gs>
                      </a:gsLst>
                      <a:lin ang="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FF00"/>
                        </a:gs>
                        <a:gs pos="100000">
                          <a:srgbClr val="FF0000"/>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FF00"/>
                        </a:gs>
                        <a:gs pos="100000">
                          <a:srgbClr val="FF0000"/>
                        </a:gs>
                      </a:gsLst>
                      <a:lin ang="0" scaled="1"/>
                    </a:gra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Dichotomizing solutions (a or b)</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Assigning blame (who started it)</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FF00"/>
                        </a:gs>
                        <a:gs pos="100000">
                          <a:srgbClr val="FF0000"/>
                        </a:gs>
                      </a:gsLst>
                      <a:lin ang="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FF00"/>
                        </a:gs>
                        <a:gs pos="100000">
                          <a:srgbClr val="FF0000"/>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FF00"/>
                        </a:gs>
                        <a:gs pos="100000">
                          <a:srgbClr val="FF0000"/>
                        </a:gs>
                      </a:gsLst>
                      <a:lin ang="0" scaled="1"/>
                    </a:grad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Here and now (devoid of historical context)</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Elite orientation</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FF00"/>
                        </a:gs>
                        <a:gs pos="100000">
                          <a:srgbClr val="FF0000"/>
                        </a:gs>
                      </a:gsLst>
                      <a:lin ang="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FF00"/>
                        </a:gs>
                        <a:gs pos="100000">
                          <a:srgbClr val="FF0000"/>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FF00"/>
                        </a:gs>
                        <a:gs pos="100000">
                          <a:srgbClr val="FF0000"/>
                        </a:gs>
                      </a:gsLst>
                      <a:lin ang="0" scaled="1"/>
                    </a:grad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Emotive language</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Multiparty orientation</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Nonpartisanship</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Avoidance of emotive language</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Historical contextual balance</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5"/>
                      <a:srcRect/>
                      <a:tile tx="0" ty="0" sx="100000" sy="100000" flip="none" algn="tl"/>
                    </a:blip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CC"/>
                          </a:solidFill>
                          <a:effectLst/>
                          <a:latin typeface="Bookman Old Style" pitchFamily="18" charset="0"/>
                          <a:cs typeface="Times New Roman" pitchFamily="18" charset="0"/>
                        </a:rPr>
                        <a:t>Exploration of range of options</a:t>
                      </a:r>
                      <a:endParaRPr kumimoji="0" lang="en-US" sz="16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rgbClr val="FFFFCC"/>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CC"/>
                          </a:solidFill>
                          <a:effectLst/>
                          <a:latin typeface="Bookman Old Style" pitchFamily="18" charset="0"/>
                          <a:cs typeface="Times New Roman" pitchFamily="18" charset="0"/>
                        </a:rPr>
                        <a:t>x</a:t>
                      </a:r>
                      <a:endParaRPr kumimoji="0" lang="en-US" sz="2000" b="1" i="0" u="none" strike="noStrike" cap="none" normalizeH="0" baseline="0" smtClean="0">
                        <a:ln>
                          <a:noFill/>
                        </a:ln>
                        <a:solidFill>
                          <a:srgbClr val="FFFFCC"/>
                        </a:solidFill>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bl>
          </a:graphicData>
        </a:graphic>
      </p:graphicFrame>
      <p:sp>
        <p:nvSpPr>
          <p:cNvPr id="85227" name="Rectangle 235"/>
          <p:cNvSpPr>
            <a:spLocks noChangeArrowheads="1"/>
          </p:cNvSpPr>
          <p:nvPr/>
        </p:nvSpPr>
        <p:spPr bwMode="auto">
          <a:xfrm>
            <a:off x="344488" y="6459538"/>
            <a:ext cx="184150" cy="366712"/>
          </a:xfrm>
          <a:prstGeom prst="rect">
            <a:avLst/>
          </a:prstGeom>
          <a:noFill/>
          <a:ln w="9525">
            <a:noFill/>
            <a:miter lim="800000"/>
            <a:headEnd/>
            <a:tailEnd/>
          </a:ln>
        </p:spPr>
        <p:txBody>
          <a:bodyPr wrap="none" anchor="ctr">
            <a:spAutoFit/>
          </a:bodyPr>
          <a:lstStyle/>
          <a:p>
            <a:pPr eaLnBrk="1" hangingPunct="1"/>
            <a:endParaRPr lang="en-US" sz="1800" b="0">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2000"/>
                                        <p:tgtEl>
                                          <p:spTgt spid="8499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4997"/>
                                        </p:tgtEl>
                                        <p:attrNameLst>
                                          <p:attrName>style.visibility</p:attrName>
                                        </p:attrNameLst>
                                      </p:cBhvr>
                                      <p:to>
                                        <p:strVal val="visible"/>
                                      </p:to>
                                    </p:set>
                                    <p:animEffect transition="in" filter="fade">
                                      <p:cBhvr>
                                        <p:cTn id="10" dur="2000"/>
                                        <p:tgtEl>
                                          <p:spTgt spid="84997"/>
                                        </p:tgtEl>
                                      </p:cBhvr>
                                    </p:animEffect>
                                  </p:childTnLst>
                                </p:cTn>
                              </p:par>
                              <p:par>
                                <p:cTn id="11" presetID="10" presetClass="entr" presetSubtype="0" fill="hold" nodeType="withEffect">
                                  <p:stCondLst>
                                    <p:cond delay="0"/>
                                  </p:stCondLst>
                                  <p:childTnLst>
                                    <p:set>
                                      <p:cBhvr>
                                        <p:cTn id="12" dur="1" fill="hold">
                                          <p:stCondLst>
                                            <p:cond delay="0"/>
                                          </p:stCondLst>
                                        </p:cTn>
                                        <p:tgtEl>
                                          <p:spTgt spid="85247"/>
                                        </p:tgtEl>
                                        <p:attrNameLst>
                                          <p:attrName>style.visibility</p:attrName>
                                        </p:attrNameLst>
                                      </p:cBhvr>
                                      <p:to>
                                        <p:strVal val="visible"/>
                                      </p:to>
                                    </p:set>
                                    <p:animEffect transition="in" filter="fade">
                                      <p:cBhvr>
                                        <p:cTn id="13" dur="2000"/>
                                        <p:tgtEl>
                                          <p:spTgt spid="85247"/>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85227"/>
                                        </p:tgtEl>
                                        <p:attrNameLst>
                                          <p:attrName>style.visibility</p:attrName>
                                        </p:attrNameLst>
                                      </p:cBhvr>
                                      <p:to>
                                        <p:strVal val="visible"/>
                                      </p:to>
                                    </p:set>
                                    <p:animEffect transition="in" filter="fade">
                                      <p:cBhvr>
                                        <p:cTn id="16" dur="2000"/>
                                        <p:tgtEl>
                                          <p:spTgt spid="85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52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netsoltech.com/blog/wp-content/uploads/2011/02/Egypt-social-media-revolution.jpg"/>
          <p:cNvPicPr>
            <a:picLocks noChangeAspect="1" noChangeArrowheads="1"/>
          </p:cNvPicPr>
          <p:nvPr/>
        </p:nvPicPr>
        <p:blipFill>
          <a:blip r:embed="rId3" cstate="print"/>
          <a:srcRect/>
          <a:stretch>
            <a:fillRect/>
          </a:stretch>
        </p:blipFill>
        <p:spPr bwMode="auto">
          <a:xfrm>
            <a:off x="3695700" y="1905000"/>
            <a:ext cx="5105400" cy="3403600"/>
          </a:xfrm>
          <a:prstGeom prst="rect">
            <a:avLst/>
          </a:prstGeom>
          <a:noFill/>
        </p:spPr>
      </p:pic>
      <p:sp>
        <p:nvSpPr>
          <p:cNvPr id="2" name="Title 1"/>
          <p:cNvSpPr>
            <a:spLocks noGrp="1"/>
          </p:cNvSpPr>
          <p:nvPr>
            <p:ph type="title"/>
          </p:nvPr>
        </p:nvSpPr>
        <p:spPr/>
        <p:txBody>
          <a:bodyPr/>
          <a:lstStyle/>
          <a:p>
            <a:r>
              <a:rPr lang="en-US" dirty="0" smtClean="0">
                <a:hlinkClick r:id="rId4"/>
              </a:rPr>
              <a:t>Media strategies</a:t>
            </a:r>
            <a:endParaRPr lang="en-US" dirty="0"/>
          </a:p>
        </p:txBody>
      </p:sp>
      <p:sp>
        <p:nvSpPr>
          <p:cNvPr id="3" name="Content Placeholder 2"/>
          <p:cNvSpPr>
            <a:spLocks noGrp="1"/>
          </p:cNvSpPr>
          <p:nvPr>
            <p:ph idx="1"/>
          </p:nvPr>
        </p:nvSpPr>
        <p:spPr/>
        <p:txBody>
          <a:bodyPr/>
          <a:lstStyle/>
          <a:p>
            <a:r>
              <a:rPr lang="en-US" dirty="0" smtClean="0"/>
              <a:t>Social media</a:t>
            </a:r>
          </a:p>
          <a:p>
            <a:r>
              <a:rPr lang="en-US" dirty="0" smtClean="0"/>
              <a:t>Mainstream media</a:t>
            </a:r>
          </a:p>
          <a:p>
            <a:r>
              <a:rPr lang="en-US" dirty="0" smtClean="0"/>
              <a:t>Alternative media</a:t>
            </a:r>
            <a:endParaRPr lang="en-US" dirty="0"/>
          </a:p>
        </p:txBody>
      </p:sp>
      <p:sp>
        <p:nvSpPr>
          <p:cNvPr id="4" name="Date Placeholder 3"/>
          <p:cNvSpPr>
            <a:spLocks noGrp="1"/>
          </p:cNvSpPr>
          <p:nvPr>
            <p:ph type="dt" sz="half" idx="10"/>
          </p:nvPr>
        </p:nvSpPr>
        <p:spPr/>
        <p:txBody>
          <a:bodyPr/>
          <a:lstStyle/>
          <a:p>
            <a:fld id="{CF4DD737-7E39-4CF7-BFF1-0052607638F1}"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2"/>
          <p:cNvSpPr>
            <a:spLocks noGrp="1"/>
          </p:cNvSpPr>
          <p:nvPr>
            <p:ph type="dt" sz="quarter" idx="10"/>
          </p:nvPr>
        </p:nvSpPr>
        <p:spPr/>
        <p:txBody>
          <a:bodyPr/>
          <a:lstStyle/>
          <a:p>
            <a:pPr>
              <a:defRPr/>
            </a:pPr>
            <a:fld id="{6D0B8797-177E-4FAC-99AB-2B6B2C84A017}" type="datetime1">
              <a:rPr lang="en-US"/>
              <a:pPr>
                <a:defRPr/>
              </a:pPr>
              <a:t>12/15/2015</a:t>
            </a:fld>
            <a:endParaRPr lang="en-US"/>
          </a:p>
        </p:txBody>
      </p:sp>
      <p:sp>
        <p:nvSpPr>
          <p:cNvPr id="50" name="Footer Placeholder 3"/>
          <p:cNvSpPr>
            <a:spLocks noGrp="1"/>
          </p:cNvSpPr>
          <p:nvPr>
            <p:ph type="ftr" sz="quarter" idx="11"/>
          </p:nvPr>
        </p:nvSpPr>
        <p:spPr/>
        <p:txBody>
          <a:bodyPr/>
          <a:lstStyle/>
          <a:p>
            <a:pPr>
              <a:defRPr/>
            </a:pPr>
            <a:r>
              <a:rPr lang="en-US"/>
              <a:t>Hastings: Public peace intellectuals</a:t>
            </a:r>
          </a:p>
        </p:txBody>
      </p:sp>
      <p:sp>
        <p:nvSpPr>
          <p:cNvPr id="51" name="Slide Number Placeholder 4"/>
          <p:cNvSpPr>
            <a:spLocks noGrp="1"/>
          </p:cNvSpPr>
          <p:nvPr>
            <p:ph type="sldNum" sz="quarter" idx="12"/>
          </p:nvPr>
        </p:nvSpPr>
        <p:spPr/>
        <p:txBody>
          <a:bodyPr/>
          <a:lstStyle/>
          <a:p>
            <a:pPr>
              <a:defRPr/>
            </a:pPr>
            <a:fld id="{DA1B2CA4-DD83-4F1B-879A-E6B15F79DCDD}" type="slidenum">
              <a:rPr lang="en-US"/>
              <a:pPr>
                <a:defRPr/>
              </a:pPr>
              <a:t>33</a:t>
            </a:fld>
            <a:r>
              <a:rPr lang="en-US"/>
              <a:t> of 24</a:t>
            </a:r>
          </a:p>
        </p:txBody>
      </p:sp>
      <p:graphicFrame>
        <p:nvGraphicFramePr>
          <p:cNvPr id="125134" name="Group 206"/>
          <p:cNvGraphicFramePr>
            <a:graphicFrameLocks noGrp="1"/>
          </p:cNvGraphicFramePr>
          <p:nvPr/>
        </p:nvGraphicFramePr>
        <p:xfrm>
          <a:off x="-46038" y="955675"/>
          <a:ext cx="9190038" cy="5902327"/>
        </p:xfrm>
        <a:graphic>
          <a:graphicData uri="http://schemas.openxmlformats.org/drawingml/2006/table">
            <a:tbl>
              <a:tblPr/>
              <a:tblGrid>
                <a:gridCol w="2725738"/>
                <a:gridCol w="3362325"/>
                <a:gridCol w="3101975"/>
              </a:tblGrid>
              <a:tr h="868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CC99"/>
                        </a:solidFill>
                        <a:effectLst>
                          <a:outerShdw blurRad="38100" dist="38100" dir="2700000" algn="tl">
                            <a:srgbClr val="000000"/>
                          </a:outerShdw>
                        </a:effectLst>
                        <a:latin typeface="Bookman Old Style"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99"/>
                          </a:solidFill>
                          <a:effectLst>
                            <a:outerShdw blurRad="38100" dist="38100" dir="2700000" algn="tl">
                              <a:srgbClr val="000000"/>
                            </a:outerShdw>
                          </a:effectLst>
                          <a:latin typeface="Bookman Old Style" pitchFamily="18" charset="0"/>
                          <a:cs typeface="Times New Roman" pitchFamily="18" charset="0"/>
                        </a:rPr>
                        <a:t>Media type</a:t>
                      </a:r>
                      <a:endParaRPr kumimoji="0" lang="en-US" sz="2400" b="1" i="0" u="none" strike="noStrike" cap="none" normalizeH="0" baseline="0" dirty="0" smtClean="0">
                        <a:ln>
                          <a:noFill/>
                        </a:ln>
                        <a:solidFill>
                          <a:srgbClr val="FFCC99"/>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6600"/>
                        </a:gs>
                        <a:gs pos="50000">
                          <a:srgbClr val="800080"/>
                        </a:gs>
                        <a:gs pos="100000">
                          <a:srgbClr val="006600"/>
                        </a:gs>
                      </a:gsLst>
                      <a:lin ang="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C99"/>
                          </a:solidFill>
                          <a:effectLst>
                            <a:outerShdw blurRad="38100" dist="38100" dir="2700000" algn="tl">
                              <a:srgbClr val="000000"/>
                            </a:outerShdw>
                          </a:effectLst>
                          <a:latin typeface="Bookman Old Style" pitchFamily="18" charset="0"/>
                          <a:cs typeface="Times New Roman" pitchFamily="18" charset="0"/>
                        </a:rPr>
                        <a:t>access</a:t>
                      </a:r>
                      <a:endParaRPr kumimoji="0" lang="en-US" sz="2400" b="1" i="0" u="none" strike="noStrike" cap="none" normalizeH="0" baseline="0" dirty="0" smtClean="0">
                        <a:ln>
                          <a:noFill/>
                        </a:ln>
                        <a:solidFill>
                          <a:srgbClr val="FFCC99"/>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6600"/>
                        </a:gs>
                        <a:gs pos="50000">
                          <a:srgbClr val="800080"/>
                        </a:gs>
                        <a:gs pos="100000">
                          <a:srgbClr val="006600"/>
                        </a:gs>
                      </a:gsLst>
                      <a:lin ang="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CC99"/>
                          </a:solidFill>
                          <a:effectLst>
                            <a:outerShdw blurRad="38100" dist="38100" dir="2700000" algn="tl">
                              <a:srgbClr val="000000"/>
                            </a:outerShdw>
                          </a:effectLst>
                          <a:latin typeface="Bookman Old Style" pitchFamily="18" charset="0"/>
                          <a:cs typeface="Times New Roman" pitchFamily="18" charset="0"/>
                        </a:rPr>
                        <a:t>Size of consuming public</a:t>
                      </a:r>
                      <a:endParaRPr kumimoji="0" lang="en-US" sz="2400" b="1" i="0" u="none" strike="noStrike" cap="none" normalizeH="0" baseline="0" smtClean="0">
                        <a:ln>
                          <a:noFill/>
                        </a:ln>
                        <a:solidFill>
                          <a:srgbClr val="FFCC99"/>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006600"/>
                        </a:gs>
                        <a:gs pos="50000">
                          <a:srgbClr val="800080"/>
                        </a:gs>
                        <a:gs pos="100000">
                          <a:srgbClr val="006600"/>
                        </a:gs>
                      </a:gsLst>
                      <a:lin ang="0" scaled="1"/>
                    </a:gradFill>
                  </a:tcPr>
                </a:tc>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cs typeface="Times New Roman" pitchFamily="18" charset="0"/>
                        </a:rPr>
                        <a:t>Mainstream newspapers</a:t>
                      </a:r>
                      <a:endPar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cs typeface="Times New Roman" pitchFamily="18" charset="0"/>
                        </a:rPr>
                        <a:t>moderate</a:t>
                      </a:r>
                      <a:endPar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50021"/>
                        </a:gs>
                        <a:gs pos="50000">
                          <a:schemeClr val="bg1"/>
                        </a:gs>
                        <a:gs pos="100000">
                          <a:srgbClr val="A50021"/>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cs typeface="Times New Roman" pitchFamily="18" charset="0"/>
                        </a:rPr>
                        <a:t>variable small to large</a:t>
                      </a:r>
                      <a:endPar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cs typeface="Times New Roman" pitchFamily="18" charset="0"/>
                        </a:rPr>
                        <a:t>Alternative newspapers</a:t>
                      </a:r>
                      <a:endPar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cs typeface="Times New Roman" pitchFamily="18" charset="0"/>
                        </a:rPr>
                        <a:t>high</a:t>
                      </a:r>
                      <a:endPar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50021"/>
                        </a:gs>
                        <a:gs pos="50000">
                          <a:schemeClr val="bg1"/>
                        </a:gs>
                        <a:gs pos="100000">
                          <a:srgbClr val="A50021"/>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cs typeface="Times New Roman" pitchFamily="18" charset="0"/>
                        </a:rPr>
                        <a:t>small </a:t>
                      </a:r>
                      <a:endPar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cs typeface="Times New Roman" pitchFamily="18" charset="0"/>
                        </a:rPr>
                        <a:t>Mainstream magazines</a:t>
                      </a:r>
                      <a:endPar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cs typeface="Times New Roman" pitchFamily="18" charset="0"/>
                        </a:rPr>
                        <a:t>low to moderate</a:t>
                      </a:r>
                      <a:endPar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50021"/>
                        </a:gs>
                        <a:gs pos="50000">
                          <a:schemeClr val="bg1"/>
                        </a:gs>
                        <a:gs pos="100000">
                          <a:srgbClr val="A50021"/>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cs typeface="Times New Roman" pitchFamily="18" charset="0"/>
                        </a:rPr>
                        <a:t>variable moderate to large</a:t>
                      </a:r>
                      <a:endPar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cs typeface="Times New Roman" pitchFamily="18" charset="0"/>
                        </a:rPr>
                        <a:t>Alternative magazines</a:t>
                      </a:r>
                      <a:endPar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cs typeface="Times New Roman" pitchFamily="18" charset="0"/>
                        </a:rPr>
                        <a:t>high</a:t>
                      </a:r>
                      <a:endPar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50021"/>
                        </a:gs>
                        <a:gs pos="50000">
                          <a:schemeClr val="bg1"/>
                        </a:gs>
                        <a:gs pos="100000">
                          <a:srgbClr val="A50021"/>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cs typeface="Times New Roman" pitchFamily="18" charset="0"/>
                        </a:rPr>
                        <a:t>small</a:t>
                      </a:r>
                      <a:endPar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cs typeface="Times New Roman" pitchFamily="18" charset="0"/>
                        </a:rPr>
                        <a:t>Mainstream radio</a:t>
                      </a:r>
                      <a:endPar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cs typeface="Times New Roman" pitchFamily="18" charset="0"/>
                        </a:rPr>
                        <a:t>low</a:t>
                      </a:r>
                      <a:endPar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50021"/>
                        </a:gs>
                        <a:gs pos="50000">
                          <a:schemeClr val="bg1"/>
                        </a:gs>
                        <a:gs pos="100000">
                          <a:srgbClr val="A50021"/>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cs typeface="Times New Roman" pitchFamily="18" charset="0"/>
                        </a:rPr>
                        <a:t>moderate to large</a:t>
                      </a:r>
                      <a:endPar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cs typeface="Times New Roman" pitchFamily="18" charset="0"/>
                        </a:rPr>
                        <a:t>Alternative radio</a:t>
                      </a:r>
                      <a:endPar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cs typeface="Times New Roman" pitchFamily="18" charset="0"/>
                        </a:rPr>
                        <a:t>high</a:t>
                      </a:r>
                      <a:endPar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50021"/>
                        </a:gs>
                        <a:gs pos="50000">
                          <a:schemeClr val="bg1"/>
                        </a:gs>
                        <a:gs pos="100000">
                          <a:srgbClr val="A50021"/>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cs typeface="Times New Roman" pitchFamily="18" charset="0"/>
                        </a:rPr>
                        <a:t>small</a:t>
                      </a:r>
                      <a:endPar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cs typeface="Times New Roman" pitchFamily="18" charset="0"/>
                        </a:rPr>
                        <a:t>Network television</a:t>
                      </a:r>
                      <a:endPar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cs typeface="Times New Roman" pitchFamily="18" charset="0"/>
                        </a:rPr>
                        <a:t>low</a:t>
                      </a:r>
                      <a:endPar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50021"/>
                        </a:gs>
                        <a:gs pos="50000">
                          <a:schemeClr val="bg1"/>
                        </a:gs>
                        <a:gs pos="100000">
                          <a:srgbClr val="A50021"/>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cs typeface="Times New Roman" pitchFamily="18" charset="0"/>
                        </a:rPr>
                        <a:t>large</a:t>
                      </a:r>
                      <a:endPar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6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cs typeface="Times New Roman" pitchFamily="18" charset="0"/>
                        </a:rPr>
                        <a:t>Cable television</a:t>
                      </a:r>
                      <a:endPar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cs typeface="Times New Roman" pitchFamily="18" charset="0"/>
                        </a:rPr>
                        <a:t>high</a:t>
                      </a:r>
                      <a:endParaRPr kumimoji="0" lang="en-US" sz="1800" b="1" i="0" u="none" strike="noStrike" cap="none" normalizeH="0" baseline="0" smtClean="0">
                        <a:ln>
                          <a:noFill/>
                        </a:ln>
                        <a:solidFill>
                          <a:schemeClr val="accent6">
                            <a:lumMod val="50000"/>
                          </a:schemeClr>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50021"/>
                        </a:gs>
                        <a:gs pos="50000">
                          <a:schemeClr val="bg1"/>
                        </a:gs>
                        <a:gs pos="100000">
                          <a:srgbClr val="A50021"/>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cs typeface="Times New Roman" pitchFamily="18" charset="0"/>
                        </a:rPr>
                        <a:t>small</a:t>
                      </a:r>
                      <a:endPar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cs typeface="Times New Roman" pitchFamily="18" charset="0"/>
                        </a:rPr>
                        <a:t>Internet</a:t>
                      </a:r>
                      <a:endParaRPr kumimoji="0" lang="en-US" sz="1800" b="1" i="0" u="none" strike="noStrike" cap="none" normalizeH="0" baseline="0" smtClean="0">
                        <a:ln>
                          <a:noFill/>
                        </a:ln>
                        <a:solidFill>
                          <a:srgbClr val="FFFF00"/>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6">
                              <a:lumMod val="50000"/>
                            </a:schemeClr>
                          </a:solidFill>
                          <a:effectLst>
                            <a:outerShdw blurRad="38100" dist="38100" dir="2700000" algn="tl">
                              <a:srgbClr val="000000"/>
                            </a:outerShdw>
                          </a:effectLst>
                          <a:latin typeface="Bookman Old Style" pitchFamily="18" charset="0"/>
                          <a:cs typeface="Times New Roman" pitchFamily="18" charset="0"/>
                        </a:rPr>
                        <a:t>high</a:t>
                      </a:r>
                      <a:endParaRPr kumimoji="0" lang="en-US" sz="1800" b="1" i="0" u="none" strike="noStrike" cap="none" normalizeH="0" baseline="0" dirty="0" smtClean="0">
                        <a:ln>
                          <a:noFill/>
                        </a:ln>
                        <a:solidFill>
                          <a:schemeClr val="accent6">
                            <a:lumMod val="50000"/>
                          </a:schemeClr>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50021"/>
                        </a:gs>
                        <a:gs pos="50000">
                          <a:schemeClr val="bg1"/>
                        </a:gs>
                        <a:gs pos="100000">
                          <a:srgbClr val="A50021"/>
                        </a:gs>
                      </a:gsLst>
                      <a:lin ang="189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cs typeface="Times New Roman" pitchFamily="18" charset="0"/>
                        </a:rPr>
                        <a:t>large</a:t>
                      </a:r>
                      <a:endParaRPr kumimoji="0" lang="en-US" sz="1800" b="1" i="0" u="none" strike="noStrike" cap="none" normalizeH="0" baseline="0" smtClean="0">
                        <a:ln>
                          <a:noFill/>
                        </a:ln>
                        <a:solidFill>
                          <a:srgbClr val="CCECFF"/>
                        </a:solidFill>
                        <a:effectLst>
                          <a:outerShdw blurRad="38100" dist="38100" dir="2700000" algn="tl">
                            <a:srgbClr val="000000"/>
                          </a:outerShdw>
                        </a:effectLst>
                        <a:latin typeface="Bookman Old Style"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bl>
          </a:graphicData>
        </a:graphic>
      </p:graphicFrame>
      <p:sp>
        <p:nvSpPr>
          <p:cNvPr id="125124" name="Rectangle 196"/>
          <p:cNvSpPr>
            <a:spLocks noChangeArrowheads="1"/>
          </p:cNvSpPr>
          <p:nvPr/>
        </p:nvSpPr>
        <p:spPr bwMode="auto">
          <a:xfrm>
            <a:off x="0" y="91965"/>
            <a:ext cx="9190038" cy="646331"/>
          </a:xfrm>
          <a:prstGeom prst="rect">
            <a:avLst/>
          </a:prstGeom>
          <a:gradFill rotWithShape="1">
            <a:gsLst>
              <a:gs pos="0">
                <a:schemeClr val="bg1"/>
              </a:gs>
              <a:gs pos="50000">
                <a:schemeClr val="accent1"/>
              </a:gs>
              <a:gs pos="100000">
                <a:schemeClr val="bg1"/>
              </a:gs>
            </a:gsLst>
            <a:lin ang="5400000" scaled="1"/>
          </a:gradFill>
          <a:ln w="9525">
            <a:noFill/>
            <a:miter lim="800000"/>
            <a:headEnd/>
            <a:tailEnd/>
          </a:ln>
          <a:effectLst/>
        </p:spPr>
        <p:txBody>
          <a:bodyPr anchor="ctr">
            <a:spAutoFit/>
          </a:bodyPr>
          <a:lstStyle/>
          <a:p>
            <a:pPr eaLnBrk="1" hangingPunct="1">
              <a:defRPr/>
            </a:pPr>
            <a:r>
              <a:rPr lang="en-US" sz="1800" dirty="0">
                <a:solidFill>
                  <a:srgbClr val="FFFF00"/>
                </a:solidFill>
                <a:effectLst>
                  <a:outerShdw blurRad="38100" dist="38100" dir="2700000" algn="tl">
                    <a:srgbClr val="000000">
                      <a:alpha val="43137"/>
                    </a:srgbClr>
                  </a:outerShdw>
                </a:effectLst>
                <a:cs typeface="Times New Roman" pitchFamily="18" charset="0"/>
              </a:rPr>
              <a:t>Table 2: Media typologies. Select media, availability or access </a:t>
            </a:r>
            <a:r>
              <a:rPr lang="en-US" sz="1800" dirty="0" smtClean="0">
                <a:solidFill>
                  <a:srgbClr val="FFFF00"/>
                </a:solidFill>
                <a:effectLst>
                  <a:outerShdw blurRad="38100" dist="38100" dir="2700000" algn="tl">
                    <a:srgbClr val="000000">
                      <a:alpha val="43137"/>
                    </a:srgbClr>
                  </a:outerShdw>
                </a:effectLst>
                <a:cs typeface="Times New Roman" pitchFamily="18" charset="0"/>
              </a:rPr>
              <a:t>, </a:t>
            </a:r>
            <a:r>
              <a:rPr lang="en-US" sz="1800" dirty="0">
                <a:solidFill>
                  <a:srgbClr val="FFFF00"/>
                </a:solidFill>
                <a:effectLst>
                  <a:outerShdw blurRad="38100" dist="38100" dir="2700000" algn="tl">
                    <a:srgbClr val="000000">
                      <a:alpha val="43137"/>
                    </a:srgbClr>
                  </a:outerShdw>
                </a:effectLst>
                <a:cs typeface="Times New Roman" pitchFamily="18" charset="0"/>
              </a:rPr>
              <a:t>and the general size of the consuming public for each type of media.</a:t>
            </a:r>
            <a:endParaRPr lang="en-US" sz="1800" b="0" dirty="0">
              <a:solidFill>
                <a:srgbClr val="FFFF0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134"/>
                                        </p:tgtEl>
                                        <p:attrNameLst>
                                          <p:attrName>style.visibility</p:attrName>
                                        </p:attrNameLst>
                                      </p:cBhvr>
                                      <p:to>
                                        <p:strVal val="visible"/>
                                      </p:to>
                                    </p:set>
                                    <p:animEffect transition="in" filter="fade">
                                      <p:cBhvr>
                                        <p:cTn id="7" dur="2000"/>
                                        <p:tgtEl>
                                          <p:spTgt spid="1251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124"/>
                                        </p:tgtEl>
                                        <p:attrNameLst>
                                          <p:attrName>style.visibility</p:attrName>
                                        </p:attrNameLst>
                                      </p:cBhvr>
                                      <p:to>
                                        <p:strVal val="visible"/>
                                      </p:to>
                                    </p:set>
                                    <p:animEffect transition="in" filter="fade">
                                      <p:cBhvr>
                                        <p:cTn id="10" dur="2000"/>
                                        <p:tgtEl>
                                          <p:spTgt spid="12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tednguyenusa.com/wp-content/uploads/2011/02/Twitter-Egypt-revolution.jpg"/>
          <p:cNvPicPr>
            <a:picLocks noChangeAspect="1" noChangeArrowheads="1"/>
          </p:cNvPicPr>
          <p:nvPr/>
        </p:nvPicPr>
        <p:blipFill>
          <a:blip r:embed="rId3" cstate="print"/>
          <a:srcRect/>
          <a:stretch>
            <a:fillRect/>
          </a:stretch>
        </p:blipFill>
        <p:spPr bwMode="auto">
          <a:xfrm>
            <a:off x="5715000" y="457200"/>
            <a:ext cx="3067050" cy="3429001"/>
          </a:xfrm>
          <a:prstGeom prst="rect">
            <a:avLst/>
          </a:prstGeom>
          <a:noFill/>
        </p:spPr>
      </p:pic>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a:xfrm>
            <a:off x="457200" y="2362200"/>
            <a:ext cx="5562600" cy="3962400"/>
          </a:xfrm>
        </p:spPr>
        <p:txBody>
          <a:bodyPr/>
          <a:lstStyle/>
          <a:p>
            <a:r>
              <a:rPr lang="en-US" dirty="0" smtClean="0"/>
              <a:t>“I took a day off of </a:t>
            </a:r>
            <a:r>
              <a:rPr lang="en-US" dirty="0" err="1" smtClean="0"/>
              <a:t>Facebook</a:t>
            </a:r>
            <a:r>
              <a:rPr lang="en-US" dirty="0" smtClean="0"/>
              <a:t> and missed the revolution!”</a:t>
            </a:r>
          </a:p>
          <a:p>
            <a:r>
              <a:rPr lang="en-US" dirty="0" smtClean="0"/>
              <a:t>Repressive regimes made sick by texting and there is no </a:t>
            </a:r>
            <a:r>
              <a:rPr lang="en-US" dirty="0" err="1" smtClean="0"/>
              <a:t>Tweetment</a:t>
            </a:r>
            <a:r>
              <a:rPr lang="en-US" dirty="0" smtClean="0"/>
              <a:t>!</a:t>
            </a:r>
            <a:endParaRPr lang="en-US" dirty="0"/>
          </a:p>
        </p:txBody>
      </p:sp>
      <p:sp>
        <p:nvSpPr>
          <p:cNvPr id="4" name="Date Placeholder 3"/>
          <p:cNvSpPr>
            <a:spLocks noGrp="1"/>
          </p:cNvSpPr>
          <p:nvPr>
            <p:ph type="dt" sz="half" idx="10"/>
          </p:nvPr>
        </p:nvSpPr>
        <p:spPr/>
        <p:txBody>
          <a:bodyPr/>
          <a:lstStyle/>
          <a:p>
            <a:fld id="{BF882019-6D73-4CE0-AFF1-C4BA5A10257B}"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a:stretch>
            <a:fillRect/>
          </a:stretch>
        </p:blipFill>
        <p:spPr bwMode="auto">
          <a:xfrm>
            <a:off x="381000" y="3671455"/>
            <a:ext cx="3352800" cy="2881745"/>
          </a:xfrm>
          <a:prstGeom prst="rect">
            <a:avLst/>
          </a:prstGeom>
          <a:noFill/>
          <a:ln w="9525">
            <a:noFill/>
            <a:miter lim="800000"/>
            <a:headEnd/>
            <a:tailEnd/>
          </a:ln>
        </p:spPr>
      </p:pic>
      <p:pic>
        <p:nvPicPr>
          <p:cNvPr id="16386" name="Picture 2" descr="C:\Users\TomHHastings\Pictures\usedInBlog\day_sidebar.jpg"/>
          <p:cNvPicPr>
            <a:picLocks noChangeAspect="1" noChangeArrowheads="1"/>
          </p:cNvPicPr>
          <p:nvPr/>
        </p:nvPicPr>
        <p:blipFill>
          <a:blip r:embed="rId3" cstate="print"/>
          <a:srcRect/>
          <a:stretch>
            <a:fillRect/>
          </a:stretch>
        </p:blipFill>
        <p:spPr bwMode="auto">
          <a:xfrm>
            <a:off x="5562600" y="609599"/>
            <a:ext cx="3152775" cy="3972219"/>
          </a:xfrm>
          <a:prstGeom prst="rect">
            <a:avLst/>
          </a:prstGeom>
          <a:noFill/>
        </p:spPr>
      </p:pic>
      <p:sp>
        <p:nvSpPr>
          <p:cNvPr id="2" name="Title 1"/>
          <p:cNvSpPr>
            <a:spLocks noGrp="1"/>
          </p:cNvSpPr>
          <p:nvPr>
            <p:ph type="title"/>
          </p:nvPr>
        </p:nvSpPr>
        <p:spPr>
          <a:xfrm>
            <a:off x="228600" y="685800"/>
            <a:ext cx="8686800" cy="990600"/>
          </a:xfrm>
        </p:spPr>
        <p:txBody>
          <a:bodyPr/>
          <a:lstStyle/>
          <a:p>
            <a:r>
              <a:rPr lang="en-US" dirty="0" smtClean="0"/>
              <a:t>Mainstream media</a:t>
            </a:r>
            <a:endParaRPr lang="en-US" dirty="0"/>
          </a:p>
        </p:txBody>
      </p:sp>
      <p:sp>
        <p:nvSpPr>
          <p:cNvPr id="3" name="Content Placeholder 2"/>
          <p:cNvSpPr>
            <a:spLocks noGrp="1"/>
          </p:cNvSpPr>
          <p:nvPr>
            <p:ph idx="1"/>
          </p:nvPr>
        </p:nvSpPr>
        <p:spPr>
          <a:xfrm>
            <a:off x="457200" y="1828800"/>
            <a:ext cx="8229600" cy="3048000"/>
          </a:xfrm>
        </p:spPr>
        <p:txBody>
          <a:bodyPr/>
          <a:lstStyle/>
          <a:p>
            <a:r>
              <a:rPr lang="en-US" dirty="0" smtClean="0"/>
              <a:t>Gentle </a:t>
            </a:r>
            <a:r>
              <a:rPr lang="en-US" dirty="0" err="1" smtClean="0"/>
              <a:t>personalism</a:t>
            </a:r>
            <a:endParaRPr lang="en-US" dirty="0" smtClean="0"/>
          </a:p>
          <a:p>
            <a:r>
              <a:rPr lang="en-US" dirty="0" smtClean="0"/>
              <a:t>Transparency</a:t>
            </a:r>
          </a:p>
          <a:p>
            <a:r>
              <a:rPr lang="en-US" dirty="0" smtClean="0"/>
              <a:t>Accountability</a:t>
            </a:r>
          </a:p>
          <a:p>
            <a:r>
              <a:rPr lang="en-US" dirty="0" smtClean="0"/>
              <a:t>Interest and educate</a:t>
            </a:r>
            <a:endParaRPr lang="en-US" dirty="0"/>
          </a:p>
        </p:txBody>
      </p:sp>
      <p:sp>
        <p:nvSpPr>
          <p:cNvPr id="4" name="Date Placeholder 3"/>
          <p:cNvSpPr>
            <a:spLocks noGrp="1"/>
          </p:cNvSpPr>
          <p:nvPr>
            <p:ph type="dt" sz="half" idx="10"/>
          </p:nvPr>
        </p:nvSpPr>
        <p:spPr/>
        <p:txBody>
          <a:bodyPr/>
          <a:lstStyle/>
          <a:p>
            <a:fld id="{5E31890A-33A5-49C4-B183-7092011C942D}"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2209800" y="228600"/>
            <a:ext cx="6667500" cy="3810000"/>
          </a:xfrm>
          <a:prstGeom prst="rect">
            <a:avLst/>
          </a:prstGeom>
          <a:noFill/>
          <a:ln w="9525">
            <a:noFill/>
            <a:miter lim="800000"/>
            <a:headEnd/>
            <a:tailEnd/>
          </a:ln>
        </p:spPr>
      </p:pic>
      <p:sp>
        <p:nvSpPr>
          <p:cNvPr id="2" name="Title 1"/>
          <p:cNvSpPr>
            <a:spLocks noGrp="1"/>
          </p:cNvSpPr>
          <p:nvPr>
            <p:ph type="title"/>
          </p:nvPr>
        </p:nvSpPr>
        <p:spPr>
          <a:xfrm>
            <a:off x="228600" y="685800"/>
            <a:ext cx="8686800" cy="914400"/>
          </a:xfrm>
        </p:spPr>
        <p:txBody>
          <a:bodyPr/>
          <a:lstStyle/>
          <a:p>
            <a:r>
              <a:rPr lang="en-US" dirty="0" smtClean="0"/>
              <a:t>Advocacy media</a:t>
            </a:r>
            <a:endParaRPr lang="en-US" dirty="0"/>
          </a:p>
        </p:txBody>
      </p:sp>
      <p:sp>
        <p:nvSpPr>
          <p:cNvPr id="3" name="Content Placeholder 2"/>
          <p:cNvSpPr>
            <a:spLocks noGrp="1"/>
          </p:cNvSpPr>
          <p:nvPr>
            <p:ph idx="1"/>
          </p:nvPr>
        </p:nvSpPr>
        <p:spPr>
          <a:xfrm>
            <a:off x="457200" y="3810000"/>
            <a:ext cx="8229600" cy="2514600"/>
          </a:xfrm>
        </p:spPr>
        <p:txBody>
          <a:bodyPr/>
          <a:lstStyle/>
          <a:p>
            <a:r>
              <a:rPr lang="en-US" dirty="0" smtClean="0"/>
              <a:t>Educate those with value affinity</a:t>
            </a:r>
          </a:p>
          <a:p>
            <a:r>
              <a:rPr lang="en-US" dirty="0" smtClean="0"/>
              <a:t>Activate the interested</a:t>
            </a:r>
            <a:endParaRPr lang="en-US" dirty="0"/>
          </a:p>
        </p:txBody>
      </p:sp>
      <p:sp>
        <p:nvSpPr>
          <p:cNvPr id="4" name="Date Placeholder 3"/>
          <p:cNvSpPr>
            <a:spLocks noGrp="1"/>
          </p:cNvSpPr>
          <p:nvPr>
            <p:ph type="dt" sz="half" idx="10"/>
          </p:nvPr>
        </p:nvSpPr>
        <p:spPr/>
        <p:txBody>
          <a:bodyPr/>
          <a:lstStyle/>
          <a:p>
            <a:fld id="{C55731A4-2B3B-4DFA-8B6B-5F8B3DBD709A}"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batesline.com/archives/2009/05/07/89-63_tank_man_-_web.jpg"/>
          <p:cNvPicPr>
            <a:picLocks noChangeAspect="1" noChangeArrowheads="1"/>
          </p:cNvPicPr>
          <p:nvPr/>
        </p:nvPicPr>
        <p:blipFill>
          <a:blip r:embed="rId2" cstate="print"/>
          <a:srcRect/>
          <a:stretch>
            <a:fillRect/>
          </a:stretch>
        </p:blipFill>
        <p:spPr bwMode="auto">
          <a:xfrm>
            <a:off x="0" y="0"/>
            <a:ext cx="9827612" cy="6858000"/>
          </a:xfrm>
          <a:prstGeom prst="rect">
            <a:avLst/>
          </a:prstGeom>
          <a:noFill/>
        </p:spPr>
      </p:pic>
      <p:sp>
        <p:nvSpPr>
          <p:cNvPr id="2" name="Title 1"/>
          <p:cNvSpPr>
            <a:spLocks noGrp="1"/>
          </p:cNvSpPr>
          <p:nvPr>
            <p:ph type="title"/>
          </p:nvPr>
        </p:nvSpPr>
        <p:spPr/>
        <p:txBody>
          <a:bodyPr/>
          <a:lstStyle/>
          <a:p>
            <a:r>
              <a:rPr lang="en-US" dirty="0" smtClean="0"/>
              <a:t>No guarantees</a:t>
            </a:r>
            <a:endParaRPr lang="en-US" dirty="0"/>
          </a:p>
        </p:txBody>
      </p:sp>
      <p:sp>
        <p:nvSpPr>
          <p:cNvPr id="3" name="Content Placeholder 2"/>
          <p:cNvSpPr>
            <a:spLocks noGrp="1"/>
          </p:cNvSpPr>
          <p:nvPr>
            <p:ph idx="1"/>
          </p:nvPr>
        </p:nvSpPr>
        <p:spPr>
          <a:xfrm>
            <a:off x="457200" y="2362200"/>
            <a:ext cx="8686800" cy="3962400"/>
          </a:xfrm>
        </p:spPr>
        <p:txBody>
          <a:bodyPr/>
          <a:lstStyle/>
          <a:p>
            <a:r>
              <a:rPr lang="en-US" dirty="0" smtClean="0"/>
              <a:t>Nonviolence and violence both succeed and both fail</a:t>
            </a:r>
          </a:p>
          <a:p>
            <a:r>
              <a:rPr lang="en-US" dirty="0" smtClean="0"/>
              <a:t>Place your bets and make your commitments</a:t>
            </a:r>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lstStyle/>
          <a:p>
            <a:r>
              <a:rPr lang="en-US" dirty="0" smtClean="0"/>
              <a:t>Further research</a:t>
            </a:r>
            <a:endParaRPr lang="en-US" dirty="0"/>
          </a:p>
        </p:txBody>
      </p:sp>
      <p:sp>
        <p:nvSpPr>
          <p:cNvPr id="3" name="Content Placeholder 2"/>
          <p:cNvSpPr>
            <a:spLocks noGrp="1"/>
          </p:cNvSpPr>
          <p:nvPr>
            <p:ph idx="1"/>
          </p:nvPr>
        </p:nvSpPr>
        <p:spPr>
          <a:xfrm>
            <a:off x="0" y="1066800"/>
            <a:ext cx="9144000" cy="5257800"/>
          </a:xfrm>
        </p:spPr>
        <p:txBody>
          <a:bodyPr/>
          <a:lstStyle/>
          <a:p>
            <a:r>
              <a:rPr lang="en-US" dirty="0" smtClean="0"/>
              <a:t>Inoculants against spoilers/agents provocateurs</a:t>
            </a:r>
          </a:p>
          <a:p>
            <a:r>
              <a:rPr lang="en-US" dirty="0" smtClean="0"/>
              <a:t>External civil society response to violence</a:t>
            </a:r>
          </a:p>
          <a:p>
            <a:r>
              <a:rPr lang="en-US" dirty="0" smtClean="0"/>
              <a:t>Image importance</a:t>
            </a:r>
          </a:p>
          <a:p>
            <a:r>
              <a:rPr lang="en-US" dirty="0" smtClean="0"/>
              <a:t>Image creation</a:t>
            </a:r>
          </a:p>
          <a:p>
            <a:r>
              <a:rPr lang="en-US" dirty="0" smtClean="0"/>
              <a:t>Image defense</a:t>
            </a:r>
          </a:p>
          <a:p>
            <a:r>
              <a:rPr lang="en-US" dirty="0" smtClean="0"/>
              <a:t>Image repair</a:t>
            </a:r>
          </a:p>
          <a:p>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38</a:t>
            </a:fld>
            <a:endParaRPr lang="en-US"/>
          </a:p>
        </p:txBody>
      </p:sp>
      <p:sp>
        <p:nvSpPr>
          <p:cNvPr id="7" name="TextBox 6"/>
          <p:cNvSpPr txBox="1"/>
          <p:nvPr/>
        </p:nvSpPr>
        <p:spPr>
          <a:xfrm>
            <a:off x="457200" y="5257800"/>
            <a:ext cx="8229600" cy="923330"/>
          </a:xfrm>
          <a:prstGeom prst="rect">
            <a:avLst/>
          </a:prstGeom>
          <a:noFill/>
        </p:spPr>
        <p:txBody>
          <a:bodyPr wrap="square" rtlCol="0">
            <a:spAutoFit/>
          </a:bodyPr>
          <a:lstStyle/>
          <a:p>
            <a:r>
              <a:rPr lang="en-US" sz="5400" dirty="0" smtClean="0">
                <a:solidFill>
                  <a:srgbClr val="FF0000"/>
                </a:solidFill>
                <a:effectLst>
                  <a:outerShdw blurRad="38100" dist="38100" dir="2700000" algn="tl">
                    <a:srgbClr val="000000">
                      <a:alpha val="43137"/>
                    </a:srgbClr>
                  </a:outerShdw>
                </a:effectLst>
              </a:rPr>
              <a:t>FMI: pcwtom@gmail.com</a:t>
            </a:r>
            <a:endParaRPr lang="en-US" sz="5400" dirty="0">
              <a:solidFill>
                <a:srgbClr val="FF0000"/>
              </a:solidFill>
              <a:effectLst>
                <a:outerShdw blurRad="38100" dist="38100" dir="2700000" algn="tl">
                  <a:srgbClr val="000000">
                    <a:alpha val="43137"/>
                  </a:srgbClr>
                </a:outerShdw>
              </a:effectLst>
            </a:endParaRPr>
          </a:p>
        </p:txBody>
      </p:sp>
      <p:pic>
        <p:nvPicPr>
          <p:cNvPr id="8" name="Picture 1" descr="MichaelCherylLee"/>
          <p:cNvPicPr>
            <a:picLocks noChangeAspect="1" noChangeArrowheads="1"/>
          </p:cNvPicPr>
          <p:nvPr/>
        </p:nvPicPr>
        <p:blipFill>
          <a:blip r:embed="rId3" cstate="print"/>
          <a:srcRect/>
          <a:stretch>
            <a:fillRect/>
          </a:stretch>
        </p:blipFill>
        <p:spPr bwMode="auto">
          <a:xfrm>
            <a:off x="8305800" y="5791200"/>
            <a:ext cx="476250" cy="6191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omHHastings\Pictures\usedInBlog\filipino_nuns.jpg"/>
          <p:cNvPicPr>
            <a:picLocks noChangeAspect="1" noChangeArrowheads="1"/>
          </p:cNvPicPr>
          <p:nvPr/>
        </p:nvPicPr>
        <p:blipFill>
          <a:blip r:embed="rId3" cstate="print"/>
          <a:srcRect/>
          <a:stretch>
            <a:fillRect/>
          </a:stretch>
        </p:blipFill>
        <p:spPr bwMode="auto">
          <a:xfrm>
            <a:off x="228600" y="228600"/>
            <a:ext cx="2714625" cy="3524250"/>
          </a:xfrm>
          <a:prstGeom prst="rect">
            <a:avLst/>
          </a:prstGeom>
          <a:noFill/>
        </p:spPr>
      </p:pic>
      <p:pic>
        <p:nvPicPr>
          <p:cNvPr id="1026" name="Picture 2" descr="C:\Users\TomHHastings\Pictures\usedInBlog\0Rosa_Parks_1956.jpg"/>
          <p:cNvPicPr>
            <a:picLocks noChangeAspect="1" noChangeArrowheads="1"/>
          </p:cNvPicPr>
          <p:nvPr/>
        </p:nvPicPr>
        <p:blipFill>
          <a:blip r:embed="rId4" cstate="print"/>
          <a:srcRect/>
          <a:stretch>
            <a:fillRect/>
          </a:stretch>
        </p:blipFill>
        <p:spPr bwMode="auto">
          <a:xfrm>
            <a:off x="4838818" y="1981200"/>
            <a:ext cx="4076582" cy="3657600"/>
          </a:xfrm>
          <a:prstGeom prst="rect">
            <a:avLst/>
          </a:prstGeom>
          <a:noFill/>
        </p:spPr>
      </p:pic>
      <p:sp>
        <p:nvSpPr>
          <p:cNvPr id="2" name="Title 1"/>
          <p:cNvSpPr>
            <a:spLocks noGrp="1"/>
          </p:cNvSpPr>
          <p:nvPr>
            <p:ph type="title"/>
          </p:nvPr>
        </p:nvSpPr>
        <p:spPr/>
        <p:txBody>
          <a:bodyPr/>
          <a:lstStyle/>
          <a:p>
            <a:r>
              <a:rPr lang="en-US" dirty="0" smtClean="0"/>
              <a:t>Historical examples</a:t>
            </a:r>
            <a:endParaRPr lang="en-US" dirty="0"/>
          </a:p>
        </p:txBody>
      </p:sp>
      <p:sp>
        <p:nvSpPr>
          <p:cNvPr id="3" name="Content Placeholder 2"/>
          <p:cNvSpPr>
            <a:spLocks noGrp="1"/>
          </p:cNvSpPr>
          <p:nvPr>
            <p:ph idx="1"/>
          </p:nvPr>
        </p:nvSpPr>
        <p:spPr>
          <a:xfrm>
            <a:off x="457200" y="3810000"/>
            <a:ext cx="8229600" cy="2514600"/>
          </a:xfrm>
        </p:spPr>
        <p:txBody>
          <a:bodyPr/>
          <a:lstStyle/>
          <a:p>
            <a:r>
              <a:rPr lang="en-US" dirty="0" smtClean="0"/>
              <a:t>Gandhi as nonthreatening</a:t>
            </a:r>
          </a:p>
          <a:p>
            <a:r>
              <a:rPr lang="en-US" dirty="0" smtClean="0"/>
              <a:t>Rosa Parks as dignified</a:t>
            </a:r>
          </a:p>
          <a:p>
            <a:r>
              <a:rPr lang="en-US" dirty="0" smtClean="0"/>
              <a:t>Filipina nuns as spiritual</a:t>
            </a:r>
          </a:p>
          <a:p>
            <a:endParaRPr lang="en-US" dirty="0"/>
          </a:p>
        </p:txBody>
      </p:sp>
      <p:sp>
        <p:nvSpPr>
          <p:cNvPr id="5" name="Date Placeholder 4"/>
          <p:cNvSpPr>
            <a:spLocks noGrp="1"/>
          </p:cNvSpPr>
          <p:nvPr>
            <p:ph type="dt" sz="half" idx="10"/>
          </p:nvPr>
        </p:nvSpPr>
        <p:spPr/>
        <p:txBody>
          <a:bodyPr/>
          <a:lstStyle/>
          <a:p>
            <a:fld id="{840B3F26-ED99-4B4E-A252-8CC72114F37A}" type="datetime1">
              <a:rPr lang="en-US" smtClean="0"/>
              <a:pPr/>
              <a:t>12/15/2015</a:t>
            </a:fld>
            <a:endParaRPr lang="en-US"/>
          </a:p>
        </p:txBody>
      </p:sp>
      <p:sp>
        <p:nvSpPr>
          <p:cNvPr id="6" name="Slide Number Placeholder 5"/>
          <p:cNvSpPr>
            <a:spLocks noGrp="1"/>
          </p:cNvSpPr>
          <p:nvPr>
            <p:ph type="sldNum" sz="quarter" idx="12"/>
          </p:nvPr>
        </p:nvSpPr>
        <p:spPr/>
        <p:txBody>
          <a:bodyPr/>
          <a:lstStyle/>
          <a:p>
            <a:fld id="{3259FD17-E4A3-4DD6-ABAD-0D2C32BB41B7}"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mHHastings\Pictures\usedInBlog\6a00d83451b1d969e200e54f23696b8833-800wi.jpg"/>
          <p:cNvPicPr>
            <a:picLocks noChangeAspect="1" noChangeArrowheads="1"/>
          </p:cNvPicPr>
          <p:nvPr/>
        </p:nvPicPr>
        <p:blipFill>
          <a:blip r:embed="rId3" cstate="print"/>
          <a:srcRect/>
          <a:stretch>
            <a:fillRect/>
          </a:stretch>
        </p:blipFill>
        <p:spPr bwMode="auto">
          <a:xfrm>
            <a:off x="5105400" y="533400"/>
            <a:ext cx="3810000" cy="5562600"/>
          </a:xfrm>
          <a:prstGeom prst="rect">
            <a:avLst/>
          </a:prstGeom>
          <a:noFill/>
        </p:spPr>
      </p:pic>
      <p:sp>
        <p:nvSpPr>
          <p:cNvPr id="2" name="Title 1"/>
          <p:cNvSpPr>
            <a:spLocks noGrp="1"/>
          </p:cNvSpPr>
          <p:nvPr>
            <p:ph type="title"/>
          </p:nvPr>
        </p:nvSpPr>
        <p:spPr/>
        <p:txBody>
          <a:bodyPr/>
          <a:lstStyle/>
          <a:p>
            <a:r>
              <a:rPr lang="en-US" dirty="0" smtClean="0"/>
              <a:t>Moral leadership</a:t>
            </a:r>
            <a:endParaRPr lang="en-US" dirty="0"/>
          </a:p>
        </p:txBody>
      </p:sp>
      <p:sp>
        <p:nvSpPr>
          <p:cNvPr id="3" name="Content Placeholder 2"/>
          <p:cNvSpPr>
            <a:spLocks noGrp="1"/>
          </p:cNvSpPr>
          <p:nvPr>
            <p:ph idx="1"/>
          </p:nvPr>
        </p:nvSpPr>
        <p:spPr/>
        <p:txBody>
          <a:bodyPr/>
          <a:lstStyle/>
          <a:p>
            <a:r>
              <a:rPr lang="en-US" dirty="0" smtClean="0"/>
              <a:t>Archbishop Desmond Tutu</a:t>
            </a:r>
          </a:p>
          <a:p>
            <a:r>
              <a:rPr lang="en-US" dirty="0" err="1" smtClean="0"/>
              <a:t>Aung</a:t>
            </a:r>
            <a:r>
              <a:rPr lang="en-US" dirty="0" smtClean="0"/>
              <a:t> San </a:t>
            </a:r>
            <a:r>
              <a:rPr lang="en-US" dirty="0" err="1" smtClean="0"/>
              <a:t>Suu</a:t>
            </a:r>
            <a:r>
              <a:rPr lang="en-US" dirty="0" smtClean="0"/>
              <a:t> </a:t>
            </a:r>
            <a:r>
              <a:rPr lang="en-US" dirty="0" err="1" smtClean="0"/>
              <a:t>Kyi</a:t>
            </a:r>
            <a:endParaRPr lang="en-US" dirty="0" smtClean="0"/>
          </a:p>
          <a:p>
            <a:r>
              <a:rPr lang="en-US" dirty="0" smtClean="0"/>
              <a:t>Dalai Lama</a:t>
            </a:r>
          </a:p>
          <a:p>
            <a:r>
              <a:rPr lang="en-US" dirty="0" smtClean="0"/>
              <a:t>Sr. Anne Montgomery</a:t>
            </a:r>
          </a:p>
          <a:p>
            <a:r>
              <a:rPr lang="en-US" dirty="0" smtClean="0"/>
              <a:t>Martin Luther King, Jr.</a:t>
            </a:r>
          </a:p>
          <a:p>
            <a:r>
              <a:rPr lang="en-US" dirty="0" smtClean="0"/>
              <a:t>Berrigan brothers</a:t>
            </a:r>
          </a:p>
          <a:p>
            <a:r>
              <a:rPr lang="en-US" dirty="0" smtClean="0"/>
              <a:t>Filipina nuns</a:t>
            </a:r>
          </a:p>
          <a:p>
            <a:pPr>
              <a:buNone/>
            </a:pPr>
            <a:endParaRPr lang="en-US" dirty="0"/>
          </a:p>
        </p:txBody>
      </p:sp>
      <p:sp>
        <p:nvSpPr>
          <p:cNvPr id="4" name="Date Placeholder 3"/>
          <p:cNvSpPr>
            <a:spLocks noGrp="1"/>
          </p:cNvSpPr>
          <p:nvPr>
            <p:ph type="dt" sz="half" idx="10"/>
          </p:nvPr>
        </p:nvSpPr>
        <p:spPr/>
        <p:txBody>
          <a:bodyPr/>
          <a:lstStyle/>
          <a:p>
            <a:fld id="{04302632-F269-4131-A572-C211B72C718F}"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mHHastings\Pictures\usedInBlog\CIMG0502.jpg"/>
          <p:cNvPicPr>
            <a:picLocks noChangeAspect="1" noChangeArrowheads="1"/>
          </p:cNvPicPr>
          <p:nvPr/>
        </p:nvPicPr>
        <p:blipFill>
          <a:blip r:embed="rId3" cstate="print"/>
          <a:srcRect/>
          <a:stretch>
            <a:fillRect/>
          </a:stretch>
        </p:blipFill>
        <p:spPr bwMode="auto">
          <a:xfrm>
            <a:off x="5867400" y="304800"/>
            <a:ext cx="2895600" cy="2171700"/>
          </a:xfrm>
          <a:prstGeom prst="rect">
            <a:avLst/>
          </a:prstGeom>
          <a:noFill/>
        </p:spPr>
      </p:pic>
      <p:pic>
        <p:nvPicPr>
          <p:cNvPr id="15362" name="Picture 2" descr="C:\Users\TomHHastings\Pictures\usedInBlog\Berrigan (1).jpg"/>
          <p:cNvPicPr>
            <a:picLocks noChangeAspect="1" noChangeArrowheads="1"/>
          </p:cNvPicPr>
          <p:nvPr/>
        </p:nvPicPr>
        <p:blipFill>
          <a:blip r:embed="rId4" cstate="print"/>
          <a:srcRect/>
          <a:stretch>
            <a:fillRect/>
          </a:stretch>
        </p:blipFill>
        <p:spPr bwMode="auto">
          <a:xfrm>
            <a:off x="533400" y="2895600"/>
            <a:ext cx="2438400" cy="3340100"/>
          </a:xfrm>
          <a:prstGeom prst="rect">
            <a:avLst/>
          </a:prstGeom>
          <a:noFill/>
        </p:spPr>
      </p:pic>
      <p:sp>
        <p:nvSpPr>
          <p:cNvPr id="2" name="Title 1"/>
          <p:cNvSpPr>
            <a:spLocks noGrp="1"/>
          </p:cNvSpPr>
          <p:nvPr>
            <p:ph type="title"/>
          </p:nvPr>
        </p:nvSpPr>
        <p:spPr/>
        <p:txBody>
          <a:bodyPr/>
          <a:lstStyle/>
          <a:p>
            <a:r>
              <a:rPr lang="en-US" dirty="0" smtClean="0"/>
              <a:t>Power of vulnerability</a:t>
            </a:r>
            <a:endParaRPr lang="en-US" dirty="0"/>
          </a:p>
        </p:txBody>
      </p:sp>
      <p:sp>
        <p:nvSpPr>
          <p:cNvPr id="3" name="Content Placeholder 2"/>
          <p:cNvSpPr>
            <a:spLocks noGrp="1"/>
          </p:cNvSpPr>
          <p:nvPr>
            <p:ph idx="1"/>
          </p:nvPr>
        </p:nvSpPr>
        <p:spPr/>
        <p:txBody>
          <a:bodyPr/>
          <a:lstStyle/>
          <a:p>
            <a:r>
              <a:rPr lang="en-US" dirty="0" smtClean="0"/>
              <a:t>No predator prey evocation</a:t>
            </a:r>
          </a:p>
          <a:p>
            <a:r>
              <a:rPr lang="en-US" dirty="0" smtClean="0"/>
              <a:t>Prompt protective response</a:t>
            </a:r>
            <a:endParaRPr lang="en-US" dirty="0"/>
          </a:p>
        </p:txBody>
      </p:sp>
      <p:sp>
        <p:nvSpPr>
          <p:cNvPr id="4" name="Date Placeholder 3"/>
          <p:cNvSpPr>
            <a:spLocks noGrp="1"/>
          </p:cNvSpPr>
          <p:nvPr>
            <p:ph type="dt" sz="half" idx="10"/>
          </p:nvPr>
        </p:nvSpPr>
        <p:spPr/>
        <p:txBody>
          <a:bodyPr/>
          <a:lstStyle/>
          <a:p>
            <a:fld id="{37E986FC-B4EF-4E83-9DB5-D6E2DD1B09FF}"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5715000" y="457200"/>
            <a:ext cx="3093835" cy="4114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Celebrity: + &amp; -</a:t>
            </a:r>
            <a:endParaRPr lang="en-US" dirty="0"/>
          </a:p>
        </p:txBody>
      </p:sp>
      <p:sp>
        <p:nvSpPr>
          <p:cNvPr id="3" name="Content Placeholder 2"/>
          <p:cNvSpPr>
            <a:spLocks noGrp="1"/>
          </p:cNvSpPr>
          <p:nvPr>
            <p:ph idx="1"/>
          </p:nvPr>
        </p:nvSpPr>
        <p:spPr>
          <a:xfrm>
            <a:off x="457200" y="2362200"/>
            <a:ext cx="5715000" cy="3962400"/>
          </a:xfrm>
        </p:spPr>
        <p:txBody>
          <a:bodyPr/>
          <a:lstStyle/>
          <a:p>
            <a:r>
              <a:rPr lang="en-US" dirty="0" smtClean="0"/>
              <a:t>Association with celebrity can raise profile of campaign</a:t>
            </a:r>
          </a:p>
          <a:p>
            <a:r>
              <a:rPr lang="en-US" dirty="0" smtClean="0"/>
              <a:t>Care to avoid celebrity spokes-role</a:t>
            </a:r>
            <a:endParaRPr lang="en-US" dirty="0"/>
          </a:p>
        </p:txBody>
      </p:sp>
      <p:sp>
        <p:nvSpPr>
          <p:cNvPr id="4" name="Date Placeholder 3"/>
          <p:cNvSpPr>
            <a:spLocks noGrp="1"/>
          </p:cNvSpPr>
          <p:nvPr>
            <p:ph type="dt" sz="half" idx="10"/>
          </p:nvPr>
        </p:nvSpPr>
        <p:spPr/>
        <p:txBody>
          <a:bodyPr/>
          <a:lstStyle/>
          <a:p>
            <a:fld id="{2FEDA936-B4CF-4BD5-9C20-7B12C9C5B875}" type="datetime1">
              <a:rPr lang="en-US" smtClean="0"/>
              <a:pPr/>
              <a:t>12/15/2015</a:t>
            </a:fld>
            <a:endParaRPr lang="en-US"/>
          </a:p>
        </p:txBody>
      </p:sp>
      <p:sp>
        <p:nvSpPr>
          <p:cNvPr id="5" name="Footer Placeholder 4"/>
          <p:cNvSpPr>
            <a:spLocks noGrp="1"/>
          </p:cNvSpPr>
          <p:nvPr>
            <p:ph type="ftr" sz="quarter" idx="11"/>
          </p:nvPr>
        </p:nvSpPr>
        <p:spPr/>
        <p:txBody>
          <a:bodyPr/>
          <a:lstStyle/>
          <a:p>
            <a:r>
              <a:rPr lang="en-US" smtClean="0"/>
              <a:t>Hastings: Image management in nonviolent civil society struggle</a:t>
            </a:r>
            <a:endParaRPr lang="en-US" dirty="0"/>
          </a:p>
        </p:txBody>
      </p:sp>
      <p:sp>
        <p:nvSpPr>
          <p:cNvPr id="6" name="Slide Number Placeholder 5"/>
          <p:cNvSpPr>
            <a:spLocks noGrp="1"/>
          </p:cNvSpPr>
          <p:nvPr>
            <p:ph type="sldNum" sz="quarter" idx="12"/>
          </p:nvPr>
        </p:nvSpPr>
        <p:spPr/>
        <p:txBody>
          <a:bodyPr/>
          <a:lstStyle/>
          <a:p>
            <a:fld id="{3259FD17-E4A3-4DD6-ABAD-0D2C32BB41B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omHHastings\Pictures\usedInBlog\22236-Clipart-Illustration-Of-A-Colorful-Floral-Peace-Sign-With-A-White-Dove-On-A-Blue-Background.jpg"/>
          <p:cNvPicPr>
            <a:picLocks noChangeAspect="1" noChangeArrowheads="1"/>
          </p:cNvPicPr>
          <p:nvPr/>
        </p:nvPicPr>
        <p:blipFill>
          <a:blip r:embed="rId3" cstate="print"/>
          <a:srcRect/>
          <a:stretch>
            <a:fillRect/>
          </a:stretch>
        </p:blipFill>
        <p:spPr bwMode="auto">
          <a:xfrm>
            <a:off x="228600" y="228600"/>
            <a:ext cx="3810000" cy="3810000"/>
          </a:xfrm>
          <a:prstGeom prst="rect">
            <a:avLst/>
          </a:prstGeom>
          <a:noFill/>
        </p:spPr>
      </p:pic>
      <p:sp>
        <p:nvSpPr>
          <p:cNvPr id="2" name="Title 1"/>
          <p:cNvSpPr>
            <a:spLocks noGrp="1"/>
          </p:cNvSpPr>
          <p:nvPr>
            <p:ph type="title"/>
          </p:nvPr>
        </p:nvSpPr>
        <p:spPr/>
        <p:txBody>
          <a:bodyPr/>
          <a:lstStyle/>
          <a:p>
            <a:r>
              <a:rPr lang="en-US" dirty="0" smtClean="0"/>
              <a:t>Rebranding with disarming gentleness</a:t>
            </a:r>
            <a:endParaRPr lang="en-US" dirty="0"/>
          </a:p>
        </p:txBody>
      </p:sp>
      <p:sp>
        <p:nvSpPr>
          <p:cNvPr id="3" name="Content Placeholder 2"/>
          <p:cNvSpPr>
            <a:spLocks noGrp="1"/>
          </p:cNvSpPr>
          <p:nvPr>
            <p:ph idx="1"/>
          </p:nvPr>
        </p:nvSpPr>
        <p:spPr>
          <a:xfrm>
            <a:off x="457200" y="4038600"/>
            <a:ext cx="8229600" cy="2286000"/>
          </a:xfrm>
        </p:spPr>
        <p:txBody>
          <a:bodyPr/>
          <a:lstStyle/>
          <a:p>
            <a:r>
              <a:rPr lang="en-US" dirty="0" smtClean="0"/>
              <a:t>Child-friendly</a:t>
            </a:r>
          </a:p>
          <a:p>
            <a:r>
              <a:rPr lang="en-US" dirty="0" smtClean="0"/>
              <a:t>Parent-friendly</a:t>
            </a:r>
          </a:p>
          <a:p>
            <a:r>
              <a:rPr lang="en-US" dirty="0" smtClean="0"/>
              <a:t>Family-friendly</a:t>
            </a:r>
          </a:p>
          <a:p>
            <a:r>
              <a:rPr lang="en-US" dirty="0" smtClean="0"/>
              <a:t>Warrior culture image transformed</a:t>
            </a:r>
            <a:endParaRPr lang="en-US" dirty="0"/>
          </a:p>
        </p:txBody>
      </p:sp>
      <p:sp>
        <p:nvSpPr>
          <p:cNvPr id="4" name="Date Placeholder 3"/>
          <p:cNvSpPr>
            <a:spLocks noGrp="1"/>
          </p:cNvSpPr>
          <p:nvPr>
            <p:ph type="dt" sz="half" idx="10"/>
          </p:nvPr>
        </p:nvSpPr>
        <p:spPr/>
        <p:txBody>
          <a:bodyPr/>
          <a:lstStyle/>
          <a:p>
            <a:fld id="{E7851067-AEB2-4AD1-8854-A407007D7519}" type="datetime1">
              <a:rPr lang="en-US" smtClean="0"/>
              <a:pPr/>
              <a:t>12/15/2015</a:t>
            </a:fld>
            <a:endParaRPr lang="en-US"/>
          </a:p>
        </p:txBody>
      </p:sp>
      <p:sp>
        <p:nvSpPr>
          <p:cNvPr id="5" name="Slide Number Placeholder 4"/>
          <p:cNvSpPr>
            <a:spLocks noGrp="1"/>
          </p:cNvSpPr>
          <p:nvPr>
            <p:ph type="sldNum" sz="quarter" idx="12"/>
          </p:nvPr>
        </p:nvSpPr>
        <p:spPr/>
        <p:txBody>
          <a:bodyPr/>
          <a:lstStyle/>
          <a:p>
            <a:fld id="{3259FD17-E4A3-4DD6-ABAD-0D2C32BB41B7}"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Hastings: Image management in nonviolent civil society struggle</a:t>
            </a:r>
            <a:endParaRPr lang="en-US"/>
          </a:p>
        </p:txBody>
      </p:sp>
      <p:pic>
        <p:nvPicPr>
          <p:cNvPr id="1026" name="Picture 2" descr="C:\Users\TomHHastings\Pictures\usedInBlog\02549457806_da56027c49.jpg"/>
          <p:cNvPicPr>
            <a:picLocks noChangeAspect="1" noChangeArrowheads="1"/>
          </p:cNvPicPr>
          <p:nvPr/>
        </p:nvPicPr>
        <p:blipFill>
          <a:blip r:embed="rId4" cstate="print"/>
          <a:srcRect/>
          <a:stretch>
            <a:fillRect/>
          </a:stretch>
        </p:blipFill>
        <p:spPr bwMode="auto">
          <a:xfrm>
            <a:off x="5607756" y="2895600"/>
            <a:ext cx="2469444" cy="2667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omHHastings\Pictures\usedInBlog\286860110_a39610c7e6.jpg"/>
          <p:cNvPicPr>
            <a:picLocks noChangeAspect="1" noChangeArrowheads="1"/>
          </p:cNvPicPr>
          <p:nvPr/>
        </p:nvPicPr>
        <p:blipFill>
          <a:blip r:embed="rId3" cstate="print"/>
          <a:srcRect/>
          <a:stretch>
            <a:fillRect/>
          </a:stretch>
        </p:blipFill>
        <p:spPr bwMode="auto">
          <a:xfrm>
            <a:off x="2590800" y="457200"/>
            <a:ext cx="6350000" cy="4229100"/>
          </a:xfrm>
          <a:prstGeom prst="rect">
            <a:avLst/>
          </a:prstGeom>
          <a:noFill/>
        </p:spPr>
      </p:pic>
      <p:sp>
        <p:nvSpPr>
          <p:cNvPr id="2" name="Title 1"/>
          <p:cNvSpPr>
            <a:spLocks noGrp="1"/>
          </p:cNvSpPr>
          <p:nvPr>
            <p:ph type="title"/>
          </p:nvPr>
        </p:nvSpPr>
        <p:spPr/>
        <p:txBody>
          <a:bodyPr/>
          <a:lstStyle/>
          <a:p>
            <a:r>
              <a:rPr lang="en-US" dirty="0" smtClean="0"/>
              <a:t>Unprotected become protected</a:t>
            </a:r>
            <a:endParaRPr lang="en-US" dirty="0"/>
          </a:p>
        </p:txBody>
      </p:sp>
      <p:sp>
        <p:nvSpPr>
          <p:cNvPr id="3" name="Content Placeholder 2"/>
          <p:cNvSpPr>
            <a:spLocks noGrp="1"/>
          </p:cNvSpPr>
          <p:nvPr>
            <p:ph idx="1"/>
          </p:nvPr>
        </p:nvSpPr>
        <p:spPr>
          <a:xfrm>
            <a:off x="457200" y="3048000"/>
            <a:ext cx="8229600" cy="3276600"/>
          </a:xfrm>
        </p:spPr>
        <p:txBody>
          <a:bodyPr/>
          <a:lstStyle/>
          <a:p>
            <a:r>
              <a:rPr lang="en-US" dirty="0" smtClean="0"/>
              <a:t>Mothers of the Disappeared</a:t>
            </a:r>
          </a:p>
          <a:p>
            <a:r>
              <a:rPr lang="en-US" dirty="0" smtClean="0"/>
              <a:t>Mothers of the Plaza del Mayo</a:t>
            </a:r>
          </a:p>
          <a:p>
            <a:r>
              <a:rPr lang="en-US" dirty="0" smtClean="0"/>
              <a:t>Women in Black</a:t>
            </a:r>
            <a:endParaRPr lang="en-US" dirty="0"/>
          </a:p>
        </p:txBody>
      </p:sp>
      <p:sp>
        <p:nvSpPr>
          <p:cNvPr id="4" name="Date Placeholder 3"/>
          <p:cNvSpPr>
            <a:spLocks noGrp="1"/>
          </p:cNvSpPr>
          <p:nvPr>
            <p:ph type="dt" sz="half" idx="10"/>
          </p:nvPr>
        </p:nvSpPr>
        <p:spPr/>
        <p:txBody>
          <a:bodyPr/>
          <a:lstStyle/>
          <a:p>
            <a:fld id="{4FAE1412-409F-4866-98A5-968C918591E9}" type="datetime1">
              <a:rPr lang="en-US" smtClean="0"/>
              <a:pPr/>
              <a:t>12/15/2015</a:t>
            </a:fld>
            <a:endParaRPr lang="en-US" dirty="0"/>
          </a:p>
        </p:txBody>
      </p:sp>
      <p:sp>
        <p:nvSpPr>
          <p:cNvPr id="5" name="Slide Number Placeholder 4"/>
          <p:cNvSpPr>
            <a:spLocks noGrp="1"/>
          </p:cNvSpPr>
          <p:nvPr>
            <p:ph type="sldNum" sz="quarter" idx="12"/>
          </p:nvPr>
        </p:nvSpPr>
        <p:spPr/>
        <p:txBody>
          <a:bodyPr/>
          <a:lstStyle/>
          <a:p>
            <a:fld id="{3259FD17-E4A3-4DD6-ABAD-0D2C32BB41B7}" type="slidenum">
              <a:rPr lang="en-US" smtClean="0"/>
              <a:pPr/>
              <a:t>9</a:t>
            </a:fld>
            <a:endParaRPr lang="en-US" dirty="0"/>
          </a:p>
        </p:txBody>
      </p:sp>
      <p:sp>
        <p:nvSpPr>
          <p:cNvPr id="6" name="Footer Placeholder 5"/>
          <p:cNvSpPr>
            <a:spLocks noGrp="1"/>
          </p:cNvSpPr>
          <p:nvPr>
            <p:ph type="ftr" sz="quarter" idx="11"/>
          </p:nvPr>
        </p:nvSpPr>
        <p:spPr/>
        <p:txBody>
          <a:bodyPr/>
          <a:lstStyle/>
          <a:p>
            <a:r>
              <a:rPr lang="en-US" dirty="0" smtClean="0"/>
              <a:t>Hastings: Image management in nonviolent civil society struggle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6312</TotalTime>
  <Words>7463</Words>
  <Application>Microsoft Office PowerPoint</Application>
  <PresentationFormat>On-screen Show (4:3)</PresentationFormat>
  <Paragraphs>744</Paragraphs>
  <Slides>38</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宋体</vt:lpstr>
      <vt:lpstr>Arial</vt:lpstr>
      <vt:lpstr>Bookman Old Style</vt:lpstr>
      <vt:lpstr>Calibri</vt:lpstr>
      <vt:lpstr>Constantia</vt:lpstr>
      <vt:lpstr>Times New Roman</vt:lpstr>
      <vt:lpstr>Wingdings 2</vt:lpstr>
      <vt:lpstr>Flow</vt:lpstr>
      <vt:lpstr>Image management  in nonviolent  civil society struggle: Movement identity</vt:lpstr>
      <vt:lpstr>Steps to consider</vt:lpstr>
      <vt:lpstr>Image importance</vt:lpstr>
      <vt:lpstr>Historical examples</vt:lpstr>
      <vt:lpstr>Moral leadership</vt:lpstr>
      <vt:lpstr>Power of vulnerability</vt:lpstr>
      <vt:lpstr>Celebrity: + &amp; -</vt:lpstr>
      <vt:lpstr>Rebranding with disarming gentleness</vt:lpstr>
      <vt:lpstr>Unprotected become protected</vt:lpstr>
      <vt:lpstr>Effects of violence</vt:lpstr>
      <vt:lpstr>Repressive violence backfires</vt:lpstr>
      <vt:lpstr>Repressive violence backfires 2</vt:lpstr>
      <vt:lpstr>Civil society violence backfires</vt:lpstr>
      <vt:lpstr>Stop the movement cold</vt:lpstr>
      <vt:lpstr>Image destruction</vt:lpstr>
      <vt:lpstr>Attacking image</vt:lpstr>
      <vt:lpstr>How image is created and managed</vt:lpstr>
      <vt:lpstr>Construct image of power</vt:lpstr>
      <vt:lpstr>Superhuman nonviolence</vt:lpstr>
      <vt:lpstr>Enabling image enhancement</vt:lpstr>
      <vt:lpstr>Legacy sensitivity</vt:lpstr>
      <vt:lpstr>Legacy sensitivity 2</vt:lpstr>
      <vt:lpstr>Don’t give peace a chants</vt:lpstr>
      <vt:lpstr>Proactive semiotics</vt:lpstr>
      <vt:lpstr>Credibility</vt:lpstr>
      <vt:lpstr>Contrasting images</vt:lpstr>
      <vt:lpstr>Defending image</vt:lpstr>
      <vt:lpstr>Defending image 2</vt:lpstr>
      <vt:lpstr>Media and image</vt:lpstr>
      <vt:lpstr>Media as misinformant</vt:lpstr>
      <vt:lpstr>Table 1: War and peace journalism characteristics.  Sources: Galtung (1986); Lynch &amp; McGoldrick (2005a); Lee, Maslog &amp; Kim (2006).</vt:lpstr>
      <vt:lpstr>Media strategies</vt:lpstr>
      <vt:lpstr>PowerPoint Presentation</vt:lpstr>
      <vt:lpstr>Social media</vt:lpstr>
      <vt:lpstr>Mainstream media</vt:lpstr>
      <vt:lpstr>Advocacy media</vt:lpstr>
      <vt:lpstr>No guarantees</vt:lpstr>
      <vt:lpstr>Further research</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TomHHastings</dc:creator>
  <cp:lastModifiedBy>Intern3</cp:lastModifiedBy>
  <cp:revision>376</cp:revision>
  <dcterms:created xsi:type="dcterms:W3CDTF">2011-03-02T14:46:14Z</dcterms:created>
  <dcterms:modified xsi:type="dcterms:W3CDTF">2015-12-15T21:13:28Z</dcterms:modified>
</cp:coreProperties>
</file>