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sldIdLst>
    <p:sldId id="256" r:id="rId2"/>
    <p:sldId id="257" r:id="rId3"/>
    <p:sldId id="267" r:id="rId4"/>
    <p:sldId id="261" r:id="rId5"/>
    <p:sldId id="268" r:id="rId6"/>
    <p:sldId id="258" r:id="rId7"/>
    <p:sldId id="259" r:id="rId8"/>
    <p:sldId id="260" r:id="rId9"/>
    <p:sldId id="262" r:id="rId10"/>
    <p:sldId id="270" r:id="rId11"/>
    <p:sldId id="269" r:id="rId12"/>
    <p:sldId id="263" r:id="rId13"/>
    <p:sldId id="271" r:id="rId14"/>
    <p:sldId id="273" r:id="rId15"/>
    <p:sldId id="264" r:id="rId16"/>
    <p:sldId id="272" r:id="rId17"/>
    <p:sldId id="274" r:id="rId18"/>
    <p:sldId id="265" r:id="rId19"/>
    <p:sldId id="266" r:id="rId20"/>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6D6A67"/>
      </a:tcTxStyle>
      <a:tcStyle>
        <a:tcBdr>
          <a:left>
            <a:ln w="12700" cap="flat">
              <a:solidFill>
                <a:srgbClr val="7695B6"/>
              </a:solidFill>
              <a:prstDash val="solid"/>
              <a:miter lim="400000"/>
            </a:ln>
          </a:left>
          <a:right>
            <a:ln w="12700" cap="flat">
              <a:solidFill>
                <a:srgbClr val="7695B6"/>
              </a:solidFill>
              <a:prstDash val="solid"/>
              <a:miter lim="400000"/>
            </a:ln>
          </a:right>
          <a:top>
            <a:ln w="127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solidFill>
                <a:srgbClr val="7695B6"/>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Palatino"/>
          <a:ea typeface="Palatino"/>
          <a:cs typeface="Palatino"/>
        </a:font>
        <a:srgbClr val="F6F4EF"/>
      </a:tcTxStyle>
      <a:tcStyle>
        <a:tcBdr>
          <a:left>
            <a:ln w="12700" cap="flat">
              <a:solidFill>
                <a:srgbClr val="7695B6"/>
              </a:solidFill>
              <a:prstDash val="solid"/>
              <a:miter lim="400000"/>
            </a:ln>
          </a:left>
          <a:right>
            <a:ln w="12700" cap="flat">
              <a:noFill/>
              <a:miter lim="400000"/>
            </a:ln>
          </a:right>
          <a:top>
            <a:ln w="12700" cap="flat">
              <a:solidFill>
                <a:srgbClr val="D6D3CB">
                  <a:alpha val="85000"/>
                </a:srgbClr>
              </a:solidFill>
              <a:prstDash val="solid"/>
              <a:miter lim="400000"/>
            </a:ln>
          </a:top>
          <a:bottom>
            <a:ln w="12700" cap="flat">
              <a:solidFill>
                <a:srgbClr val="D6D3CB">
                  <a:alpha val="85000"/>
                </a:srgbClr>
              </a:solidFill>
              <a:prstDash val="solid"/>
              <a:miter lim="400000"/>
            </a:ln>
          </a:bottom>
          <a:insideH>
            <a:ln w="12700" cap="flat">
              <a:solidFill>
                <a:srgbClr val="D6D3CB">
                  <a:alpha val="85000"/>
                </a:srgbClr>
              </a:solidFill>
              <a:prstDash val="solid"/>
              <a:miter lim="400000"/>
            </a:ln>
          </a:insideH>
          <a:insideV>
            <a:ln w="12700" cap="flat">
              <a:solidFill>
                <a:srgbClr val="7695B6"/>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7695B6"/>
              </a:solidFill>
              <a:prstDash val="solid"/>
              <a:miter lim="400000"/>
            </a:ln>
          </a:top>
          <a:bottom>
            <a:ln w="12700" cap="flat">
              <a:solidFill>
                <a:srgbClr val="7695B6"/>
              </a:solidFill>
              <a:prstDash val="solid"/>
              <a:miter lim="400000"/>
            </a:ln>
          </a:bottom>
          <a:insideH>
            <a:ln w="12700" cap="flat">
              <a:solidFill>
                <a:srgbClr val="7695B6"/>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solidFill>
                <a:srgbClr val="7695B6"/>
              </a:solidFill>
              <a:prstDash val="solid"/>
              <a:miter lim="400000"/>
            </a:ln>
          </a:top>
          <a:bottom>
            <a:ln w="0" cap="flat">
              <a:noFill/>
              <a:miter lim="400000"/>
            </a:ln>
          </a:bottom>
          <a:insideH>
            <a:ln w="12700" cap="flat">
              <a:solidFill>
                <a:srgbClr val="7695B6"/>
              </a:solidFill>
              <a:prstDash val="solid"/>
              <a:miter lim="400000"/>
            </a:ln>
          </a:insideH>
          <a:insideV>
            <a:ln w="12700" cap="flat">
              <a:noFill/>
              <a:miter lim="400000"/>
            </a:ln>
          </a:insideV>
        </a:tcBdr>
        <a:fill>
          <a:noFill/>
        </a:fill>
      </a:tcStyle>
    </a:firstRow>
  </a:tblStyle>
  <a:tblStyle styleId="{C7B018BB-80A7-4F77-B60F-C8B233D01FF8}" styleName="">
    <a:tblBg/>
    <a:wholeTbl>
      <a:tcTxStyle b="off" i="off">
        <a:font>
          <a:latin typeface="Palatino"/>
          <a:ea typeface="Palatino"/>
          <a:cs typeface="Palatino"/>
        </a:font>
        <a:srgbClr val="6D6A67"/>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5D5D5D"/>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noFill/>
        </a:fill>
      </a:tcStyle>
    </a:wholeTbl>
    <a:band2H>
      <a:tcTxStyle/>
      <a:tcStyle>
        <a:tcBdr/>
        <a:fill>
          <a:solidFill>
            <a:srgbClr val="DBD8CD">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solidFill>
                <a:srgbClr val="615F5C"/>
              </a:solidFill>
              <a:custDash>
                <a:ds d="200000" sp="200000"/>
              </a:custDash>
              <a:miter lim="400000"/>
            </a:ln>
          </a:top>
          <a:bottom>
            <a:ln w="12700" cap="flat">
              <a:solidFill>
                <a:srgbClr val="615F5C"/>
              </a:solidFill>
              <a:custDash>
                <a:ds d="200000" sp="200000"/>
              </a:custDash>
              <a:miter lim="400000"/>
            </a:ln>
          </a:bottom>
          <a:insideH>
            <a:ln w="12700" cap="flat">
              <a:solidFill>
                <a:srgbClr val="615F5C"/>
              </a:solidFill>
              <a:custDash>
                <a:ds d="200000" sp="200000"/>
              </a:custDash>
              <a:miter lim="400000"/>
            </a:ln>
          </a:insideH>
          <a:insideV>
            <a:ln w="12700" cap="flat">
              <a:noFill/>
              <a:miter lim="400000"/>
            </a:ln>
          </a:insideV>
        </a:tcBdr>
        <a:fill>
          <a:solidFill>
            <a:srgbClr val="EEEBE2">
              <a:alpha val="85000"/>
            </a:srgbClr>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Palatino"/>
          <a:ea typeface="Palatino"/>
          <a:cs typeface="Palatino"/>
        </a:font>
        <a:srgbClr val="6D6A67"/>
      </a:tcTxStyle>
      <a:tcStyle>
        <a:tcBdr>
          <a:left>
            <a:ln w="12700" cap="flat">
              <a:solidFill>
                <a:srgbClr val="A8A49D"/>
              </a:solidFill>
              <a:prstDash val="solid"/>
              <a:miter lim="400000"/>
            </a:ln>
          </a:left>
          <a:right>
            <a:ln w="12700" cap="flat">
              <a:solidFill>
                <a:srgbClr val="A8A49D"/>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A8A49D"/>
              </a:solidFill>
              <a:prstDash val="solid"/>
              <a:miter lim="400000"/>
            </a:ln>
          </a:insideV>
        </a:tcBdr>
        <a:fill>
          <a:noFill/>
        </a:fill>
      </a:tcStyle>
    </a:wholeTbl>
    <a:band2H>
      <a:tcTxStyle/>
      <a:tcStyle>
        <a:tcBdr/>
        <a:fill>
          <a:solidFill>
            <a:srgbClr val="C4C1BA">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3F1DF"/>
              </a:solidFill>
              <a:prstDash val="solid"/>
              <a:miter lim="400000"/>
            </a:ln>
          </a:insideV>
        </a:tcBdr>
        <a:fill>
          <a:no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3F1DF"/>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12700" cap="flat">
              <a:noFill/>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D6D3CB"/>
              </a:solidFill>
              <a:prstDash val="solid"/>
              <a:miter lim="400000"/>
            </a:ln>
          </a:insideV>
        </a:tcBdr>
        <a:fill>
          <a:solidFill>
            <a:srgbClr val="8C8982"/>
          </a:solidFill>
        </a:fill>
      </a:tcStyle>
    </a:firstCol>
    <a:la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lastRow>
    <a:firstRow>
      <a:tcTxStyle b="off" i="off">
        <a:font>
          <a:latin typeface="Palatino"/>
          <a:ea typeface="Palatino"/>
          <a:cs typeface="Palatino"/>
        </a:font>
        <a:srgbClr val="F6F4E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D6D3CB"/>
              </a:solidFill>
              <a:prstDash val="solid"/>
              <a:miter lim="400000"/>
            </a:ln>
          </a:insideH>
          <a:insideV>
            <a:ln w="12700" cap="flat">
              <a:noFill/>
              <a:miter lim="400000"/>
            </a:ln>
          </a:insideV>
        </a:tcBdr>
        <a:fill>
          <a:solidFill>
            <a:srgbClr val="A8A49D"/>
          </a:solidFill>
        </a:fill>
      </a:tcStyle>
    </a:firstRow>
  </a:tblStyle>
  <a:tblStyle styleId="{2708684C-4D16-4618-839F-0558EEFCDFE6}" styleName="">
    <a:tblBg/>
    <a:wholeTbl>
      <a:tcTxStyle b="off" i="off">
        <a:font>
          <a:latin typeface="Palatino"/>
          <a:ea typeface="Palatino"/>
          <a:cs typeface="Palatino"/>
        </a:font>
        <a:srgbClr val="6D6A67"/>
      </a:tcTxStyle>
      <a:tcStyle>
        <a:tcBdr>
          <a:left>
            <a:ln w="25400" cap="flat">
              <a:solidFill>
                <a:srgbClr val="D6D3CB"/>
              </a:solidFill>
              <a:custDash>
                <a:ds d="200000" sp="200000"/>
              </a:custDash>
              <a:miter lim="400000"/>
            </a:ln>
          </a:left>
          <a:right>
            <a:ln w="25400" cap="flat">
              <a:solidFill>
                <a:srgbClr val="D6D3CB"/>
              </a:solidFill>
              <a:custDash>
                <a:ds d="200000" sp="200000"/>
              </a:custDash>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custDash>
                <a:ds d="200000" sp="200000"/>
              </a:custDash>
              <a:miter lim="400000"/>
            </a:ln>
          </a:insideV>
        </a:tcBdr>
        <a:fill>
          <a:noFill/>
        </a:fill>
      </a:tcStyle>
    </a:wholeTbl>
    <a:band2H>
      <a:tcTxStyle/>
      <a:tcStyle>
        <a:tcBdr/>
        <a:fill>
          <a:solidFill>
            <a:srgbClr val="EEEBE2">
              <a:alpha val="85000"/>
            </a:srgbClr>
          </a:solidFill>
        </a:fill>
      </a:tcStyle>
    </a:band2H>
    <a:firstCol>
      <a:tcTxStyle b="off" i="off">
        <a:font>
          <a:latin typeface="Palatino"/>
          <a:ea typeface="Palatino"/>
          <a:cs typeface="Palatino"/>
        </a:font>
        <a:srgbClr val="6D6A67"/>
      </a:tcTxStyle>
      <a:tcStyle>
        <a:tcBdr>
          <a:left>
            <a:ln w="12700" cap="flat">
              <a:noFill/>
              <a:miter lim="400000"/>
            </a:ln>
          </a:left>
          <a:right>
            <a:ln w="25400" cap="flat">
              <a:solidFill>
                <a:srgbClr val="D6D3CB"/>
              </a:solidFill>
              <a:prstDash val="solid"/>
              <a:miter lim="400000"/>
            </a:ln>
          </a:right>
          <a:top>
            <a:ln w="25400" cap="flat">
              <a:solidFill>
                <a:srgbClr val="D6D3CB"/>
              </a:solidFill>
              <a:custDash>
                <a:ds d="200000" sp="200000"/>
              </a:custDash>
              <a:miter lim="400000"/>
            </a:ln>
          </a:top>
          <a:bottom>
            <a:ln w="25400" cap="flat">
              <a:solidFill>
                <a:srgbClr val="D6D3CB"/>
              </a:solidFill>
              <a:custDash>
                <a:ds d="200000" sp="200000"/>
              </a:custDash>
              <a:miter lim="400000"/>
            </a:ln>
          </a:bottom>
          <a:insideH>
            <a:ln w="25400" cap="flat">
              <a:solidFill>
                <a:srgbClr val="D6D3CB"/>
              </a:solidFill>
              <a:custDash>
                <a:ds d="200000" sp="200000"/>
              </a:custDash>
              <a:miter lim="400000"/>
            </a:ln>
          </a:insideH>
          <a:insideV>
            <a:ln w="25400" cap="flat">
              <a:solidFill>
                <a:srgbClr val="D6D3CB"/>
              </a:solidFill>
              <a:prstDash val="solid"/>
              <a:miter lim="400000"/>
            </a:ln>
          </a:insideV>
        </a:tcBdr>
        <a:fill>
          <a:noFill/>
        </a:fill>
      </a:tcStyle>
    </a:firstCol>
    <a:la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25400" cap="flat">
              <a:solidFill>
                <a:srgbClr val="D6D3CB"/>
              </a:solidFill>
              <a:prstDash val="solid"/>
              <a:miter lim="400000"/>
            </a:ln>
          </a:top>
          <a:bottom>
            <a:ln w="12700" cap="flat">
              <a:noFill/>
              <a:miter lim="400000"/>
            </a:ln>
          </a:bottom>
          <a:insideH>
            <a:ln w="25400" cap="flat">
              <a:solidFill>
                <a:srgbClr val="D6D3CB"/>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6D6A67"/>
      </a:tcTxStyle>
      <a:tcStyle>
        <a:tcBdr>
          <a:left>
            <a:ln w="12700" cap="flat">
              <a:noFill/>
              <a:miter lim="400000"/>
            </a:ln>
          </a:left>
          <a:right>
            <a:ln w="12700" cap="flat">
              <a:noFill/>
              <a:miter lim="400000"/>
            </a:ln>
          </a:right>
          <a:top>
            <a:ln w="12700" cap="flat">
              <a:noFill/>
              <a:miter lim="400000"/>
            </a:ln>
          </a:top>
          <a:bottom>
            <a:ln w="25400" cap="flat">
              <a:solidFill>
                <a:srgbClr val="D6D3CB"/>
              </a:solidFill>
              <a:prstDash val="solid"/>
              <a:miter lim="400000"/>
            </a:ln>
          </a:bottom>
          <a:insideH>
            <a:ln w="25400" cap="flat">
              <a:solidFill>
                <a:srgbClr val="D6D3CB"/>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94656"/>
  </p:normalViewPr>
  <p:slideViewPr>
    <p:cSldViewPr snapToGrid="0" snapToObjects="1">
      <p:cViewPr varScale="1">
        <p:scale>
          <a:sx n="62" d="100"/>
          <a:sy n="62" d="100"/>
        </p:scale>
        <p:origin x="18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notesMaster" Target="notesMasters/notes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143000" y="685800"/>
            <a:ext cx="4572000" cy="3429000"/>
          </a:xfrm>
          <a:prstGeom prst="rect">
            <a:avLst/>
          </a:prstGeom>
        </p:spPr>
        <p:txBody>
          <a:bodyPr/>
          <a:lstStyle/>
          <a:p>
            <a:endParaRPr/>
          </a:p>
        </p:txBody>
      </p:sp>
      <p:sp>
        <p:nvSpPr>
          <p:cNvPr id="131" name="Shape 131"/>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Shape 139"/>
          <p:cNvSpPr>
            <a:spLocks noGrp="1" noRot="1" noChangeAspect="1"/>
          </p:cNvSpPr>
          <p:nvPr>
            <p:ph type="sldImg"/>
          </p:nvPr>
        </p:nvSpPr>
        <p:spPr>
          <a:prstGeom prst="rect">
            <a:avLst/>
          </a:prstGeom>
        </p:spPr>
        <p:txBody>
          <a:bodyPr/>
          <a:lstStyle/>
          <a:p>
            <a:endParaRPr/>
          </a:p>
        </p:txBody>
      </p:sp>
      <p:sp>
        <p:nvSpPr>
          <p:cNvPr id="140" name="Shape 140"/>
          <p:cNvSpPr>
            <a:spLocks noGrp="1"/>
          </p:cNvSpPr>
          <p:nvPr>
            <p:ph type="body" sz="quarter" idx="1"/>
          </p:nvPr>
        </p:nvSpPr>
        <p:spPr>
          <a:prstGeom prst="rect">
            <a:avLst/>
          </a:prstGeom>
        </p:spPr>
        <p:txBody>
          <a:bodyPr/>
          <a:lstStyle/>
          <a:p>
            <a:pPr marL="294105" indent="-294105">
              <a:buClr>
                <a:srgbClr val="5C86B9"/>
              </a:buClr>
              <a:buSzPct val="70000"/>
              <a:buFont typeface="Zapf Dingbats"/>
              <a:buChar char="-"/>
            </a:pPr>
            <a:r>
              <a:t>thank you for the opportunity to present to you today, excited to talk to you about Nepal</a:t>
            </a:r>
          </a:p>
          <a:p>
            <a:pPr marL="294105" indent="-294105">
              <a:buClr>
                <a:srgbClr val="5C86B9"/>
              </a:buClr>
              <a:buSzPct val="70000"/>
              <a:buFont typeface="Zapf Dingbats"/>
              <a:buChar char="-"/>
            </a:pPr>
            <a:r>
              <a:t>My name is Ches Thurber, I’m AP at NIU, working on a book called “Between Mao and Gandhi: The Social Roots of Civil Resistance”</a:t>
            </a:r>
          </a:p>
          <a:p>
            <a:pPr marL="294105" indent="-294105">
              <a:buClr>
                <a:srgbClr val="5C86B9"/>
              </a:buClr>
              <a:buSzPct val="70000"/>
              <a:buFont typeface="Zapf Dingbats"/>
              <a:buChar char="-"/>
            </a:pPr>
            <a:r>
              <a:t>Working with Subindra Bogati, who runs NPI, </a:t>
            </a:r>
          </a:p>
          <a:p>
            <a:pPr marL="294105" indent="-294105">
              <a:buClr>
                <a:srgbClr val="5C86B9"/>
              </a:buClr>
              <a:buSzPct val="70000"/>
              <a:buFont typeface="Zapf Dingbats"/>
              <a:buChar char="-"/>
            </a:pPr>
            <a:r>
              <a:t>When ICNC said that they were looking for teams of scholars and practitioners, esp international, to conduct case studies on the intersection of CR and PB, and that they were especially interested in case of Nepal, we jumped at the opportunity</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 name="Shape 144"/>
          <p:cNvSpPr>
            <a:spLocks noGrp="1" noRot="1" noChangeAspect="1"/>
          </p:cNvSpPr>
          <p:nvPr>
            <p:ph type="sldImg"/>
          </p:nvPr>
        </p:nvSpPr>
        <p:spPr>
          <a:prstGeom prst="rect">
            <a:avLst/>
          </a:prstGeom>
        </p:spPr>
        <p:txBody>
          <a:bodyPr/>
          <a:lstStyle/>
          <a:p>
            <a:endParaRPr/>
          </a:p>
        </p:txBody>
      </p:sp>
      <p:sp>
        <p:nvSpPr>
          <p:cNvPr id="145" name="Shape 145"/>
          <p:cNvSpPr>
            <a:spLocks noGrp="1"/>
          </p:cNvSpPr>
          <p:nvPr>
            <p:ph type="body" sz="quarter" idx="1"/>
          </p:nvPr>
        </p:nvSpPr>
        <p:spPr>
          <a:prstGeom prst="rect">
            <a:avLst/>
          </a:prstGeom>
        </p:spPr>
        <p:txBody>
          <a:bodyPr/>
          <a:lstStyle/>
          <a:p>
            <a:r>
              <a:t>Here’s how I plan to proceed today, and I promise to try to make this brief, so that you can ask some questions and so that I don’t cut into Maciej’s time!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pPr marL="294105" indent="-294105">
              <a:buClr>
                <a:srgbClr val="5C86B9"/>
              </a:buClr>
              <a:buSzPct val="70000"/>
              <a:buFont typeface="Zapf Dingbats"/>
              <a:buChar char="-"/>
            </a:pPr>
            <a:r>
              <a:t>Here it is in greater depth</a:t>
            </a:r>
          </a:p>
          <a:p>
            <a:pPr marL="294105" indent="-294105">
              <a:buClr>
                <a:srgbClr val="5C86B9"/>
              </a:buClr>
              <a:buSzPct val="70000"/>
              <a:buFont typeface="Zapf Dingbats"/>
              <a:buChar char="-"/>
            </a:pPr>
            <a:r>
              <a:t>My background is stronger in CR than PB, so I found this useful in that by comparing the two, she shines light on blind spots of CR </a:t>
            </a:r>
          </a:p>
          <a:p>
            <a:pPr marL="294105" indent="-294105">
              <a:buClr>
                <a:srgbClr val="5C86B9"/>
              </a:buClr>
              <a:buSzPct val="70000"/>
              <a:buFont typeface="Zapf Dingbats"/>
              <a:buChar char="-"/>
            </a:pPr>
            <a:r>
              <a:t>One is the problematic nature of this “pro-justice” stance (who gets to define it? A repertoire that can be used by anyone regardless of agenda)</a:t>
            </a:r>
          </a:p>
          <a:p>
            <a:pPr marL="294105" indent="-294105">
              <a:buClr>
                <a:srgbClr val="5C86B9"/>
              </a:buClr>
              <a:buSzPct val="70000"/>
              <a:buFont typeface="Zapf Dingbats"/>
              <a:buChar char="-"/>
            </a:pPr>
            <a:r>
              <a:t>That civil resistance is destabilizing even if non-violent</a:t>
            </a:r>
          </a:p>
          <a:p>
            <a:pPr marL="294105" indent="-294105">
              <a:buClr>
                <a:srgbClr val="5C86B9"/>
              </a:buClr>
              <a:buSzPct val="70000"/>
              <a:buFont typeface="Zapf Dingbats"/>
              <a:buChar char="-"/>
            </a:pPr>
            <a:r>
              <a:t>Not a lot of thought toward how it ends, think about victory/success</a:t>
            </a:r>
          </a:p>
        </p:txBody>
      </p:sp>
    </p:spTree>
    <p:extLst>
      <p:ext uri="{BB962C8B-B14F-4D97-AF65-F5344CB8AC3E}">
        <p14:creationId xmlns:p14="http://schemas.microsoft.com/office/powerpoint/2010/main" val="1879510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Shape 151"/>
          <p:cNvSpPr>
            <a:spLocks noGrp="1" noRot="1" noChangeAspect="1"/>
          </p:cNvSpPr>
          <p:nvPr>
            <p:ph type="sldImg"/>
          </p:nvPr>
        </p:nvSpPr>
        <p:spPr>
          <a:prstGeom prst="rect">
            <a:avLst/>
          </a:prstGeom>
        </p:spPr>
        <p:txBody>
          <a:bodyPr/>
          <a:lstStyle/>
          <a:p>
            <a:endParaRPr/>
          </a:p>
        </p:txBody>
      </p:sp>
      <p:sp>
        <p:nvSpPr>
          <p:cNvPr id="152" name="Shape 152"/>
          <p:cNvSpPr>
            <a:spLocks noGrp="1"/>
          </p:cNvSpPr>
          <p:nvPr>
            <p:ph type="body" sz="quarter" idx="1"/>
          </p:nvPr>
        </p:nvSpPr>
        <p:spPr>
          <a:prstGeom prst="rect">
            <a:avLst/>
          </a:prstGeom>
        </p:spPr>
        <p:txBody>
          <a:bodyPr/>
          <a:lstStyle/>
          <a:p>
            <a:pPr marL="294105" indent="-294105">
              <a:buClr>
                <a:srgbClr val="5C86B9"/>
              </a:buClr>
              <a:buSzPct val="70000"/>
              <a:buFont typeface="Zapf Dingbats"/>
              <a:buChar char="-"/>
            </a:pPr>
            <a:r>
              <a:t>Here’s the project that started it all: a special report commissioned by ICNC, written by Veronique Dudouet that attempts to develop a framework for thinking about the integration of civil resistance and Peacebuilding strategies</a:t>
            </a:r>
          </a:p>
          <a:p>
            <a:pPr marL="294105" indent="-294105">
              <a:buClr>
                <a:srgbClr val="5C86B9"/>
              </a:buClr>
              <a:buSzPct val="70000"/>
              <a:buFont typeface="Zapf Dingbats"/>
              <a:buChar char="-"/>
            </a:pPr>
            <a:r>
              <a:t>Starts with idea of common commitments</a:t>
            </a:r>
          </a:p>
          <a:p>
            <a:pPr marL="294105" indent="-294105">
              <a:buClr>
                <a:srgbClr val="5C86B9"/>
              </a:buClr>
              <a:buSzPct val="70000"/>
              <a:buFont typeface="Zapf Dingbats"/>
              <a:buChar char="-"/>
            </a:pPr>
            <a:r>
              <a:t>Different theories of conflict origins and purpose</a:t>
            </a:r>
          </a:p>
          <a:p>
            <a:pPr marL="294105" indent="-294105">
              <a:buClr>
                <a:srgbClr val="5C86B9"/>
              </a:buClr>
              <a:buSzPct val="70000"/>
              <a:buFont typeface="Zapf Dingbats"/>
              <a:buChar char="-"/>
            </a:pPr>
            <a:r>
              <a:t>Oversimplifying a little: PB tries to prevent or resolve conflict, CR sees conflict as necessary in cases of power asymmetries in order to achieve justice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Shape 156"/>
          <p:cNvSpPr>
            <a:spLocks noGrp="1" noRot="1" noChangeAspect="1"/>
          </p:cNvSpPr>
          <p:nvPr>
            <p:ph type="sldImg"/>
          </p:nvPr>
        </p:nvSpPr>
        <p:spPr>
          <a:prstGeom prst="rect">
            <a:avLst/>
          </a:prstGeom>
        </p:spPr>
        <p:txBody>
          <a:bodyPr/>
          <a:lstStyle/>
          <a:p>
            <a:endParaRPr/>
          </a:p>
        </p:txBody>
      </p:sp>
      <p:sp>
        <p:nvSpPr>
          <p:cNvPr id="157" name="Shape 157"/>
          <p:cNvSpPr>
            <a:spLocks noGrp="1"/>
          </p:cNvSpPr>
          <p:nvPr>
            <p:ph type="body" sz="quarter" idx="1"/>
          </p:nvPr>
        </p:nvSpPr>
        <p:spPr>
          <a:prstGeom prst="rect">
            <a:avLst/>
          </a:prstGeom>
        </p:spPr>
        <p:txBody>
          <a:bodyPr/>
          <a:lstStyle/>
          <a:p>
            <a:pPr marL="294105" indent="-294105">
              <a:buClr>
                <a:srgbClr val="5C86B9"/>
              </a:buClr>
              <a:buSzPct val="70000"/>
              <a:buFont typeface="Zapf Dingbats"/>
              <a:buChar char="-"/>
            </a:pPr>
            <a:r>
              <a:t>Here it is in greater depth</a:t>
            </a:r>
          </a:p>
          <a:p>
            <a:pPr marL="294105" indent="-294105">
              <a:buClr>
                <a:srgbClr val="5C86B9"/>
              </a:buClr>
              <a:buSzPct val="70000"/>
              <a:buFont typeface="Zapf Dingbats"/>
              <a:buChar char="-"/>
            </a:pPr>
            <a:r>
              <a:t>My background is stronger in CR than PB, so I found this useful in that by comparing the two, she shines light on blind spots of CR </a:t>
            </a:r>
          </a:p>
          <a:p>
            <a:pPr marL="294105" indent="-294105">
              <a:buClr>
                <a:srgbClr val="5C86B9"/>
              </a:buClr>
              <a:buSzPct val="70000"/>
              <a:buFont typeface="Zapf Dingbats"/>
              <a:buChar char="-"/>
            </a:pPr>
            <a:r>
              <a:t>One is the problematic nature of this “pro-justice” stance (who gets to define it? A repertoire that can be used by anyone regardless of agenda)</a:t>
            </a:r>
          </a:p>
          <a:p>
            <a:pPr marL="294105" indent="-294105">
              <a:buClr>
                <a:srgbClr val="5C86B9"/>
              </a:buClr>
              <a:buSzPct val="70000"/>
              <a:buFont typeface="Zapf Dingbats"/>
              <a:buChar char="-"/>
            </a:pPr>
            <a:r>
              <a:t>That civil resistance is destabilizing even if non-violent</a:t>
            </a:r>
          </a:p>
          <a:p>
            <a:pPr marL="294105" indent="-294105">
              <a:buClr>
                <a:srgbClr val="5C86B9"/>
              </a:buClr>
              <a:buSzPct val="70000"/>
              <a:buFont typeface="Zapf Dingbats"/>
              <a:buChar char="-"/>
            </a:pPr>
            <a:r>
              <a:t>Not a lot of thought toward how it ends, think about victory/success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noRot="1" noChangeAspect="1"/>
          </p:cNvSpPr>
          <p:nvPr>
            <p:ph type="sldImg"/>
          </p:nvPr>
        </p:nvSpPr>
        <p:spPr>
          <a:prstGeom prst="rect">
            <a:avLst/>
          </a:prstGeom>
        </p:spPr>
        <p:txBody>
          <a:bodyPr/>
          <a:lstStyle/>
          <a:p>
            <a:endParaRPr/>
          </a:p>
        </p:txBody>
      </p:sp>
      <p:sp>
        <p:nvSpPr>
          <p:cNvPr id="162" name="Shape 162"/>
          <p:cNvSpPr>
            <a:spLocks noGrp="1"/>
          </p:cNvSpPr>
          <p:nvPr>
            <p:ph type="body" sz="quarter" idx="1"/>
          </p:nvPr>
        </p:nvSpPr>
        <p:spPr>
          <a:prstGeom prst="rect">
            <a:avLst/>
          </a:prstGeom>
        </p:spPr>
        <p:txBody>
          <a:bodyPr/>
          <a:lstStyle/>
          <a:p>
            <a:pPr marL="294105" indent="-294105">
              <a:buClr>
                <a:srgbClr val="5C86B9"/>
              </a:buClr>
              <a:buSzPct val="70000"/>
              <a:buFont typeface="Zapf Dingbats"/>
              <a:buChar char="-"/>
            </a:pPr>
            <a:r>
              <a:t>Divides conflict into four stages (which I think comes from conflict transformation literature) </a:t>
            </a:r>
          </a:p>
          <a:p>
            <a:pPr marL="294105" indent="-294105">
              <a:buClr>
                <a:srgbClr val="5C86B9"/>
              </a:buClr>
              <a:buSzPct val="70000"/>
              <a:buFont typeface="Zapf Dingbats"/>
              <a:buChar char="-"/>
            </a:pPr>
            <a:r>
              <a:t>Discusses how CR and PB strategies can be used in tandem</a:t>
            </a:r>
          </a:p>
          <a:p>
            <a:pPr marL="294105" indent="-294105">
              <a:buClr>
                <a:srgbClr val="5C86B9"/>
              </a:buClr>
              <a:buSzPct val="70000"/>
              <a:buFont typeface="Zapf Dingbats"/>
              <a:buChar char="-"/>
            </a:pPr>
            <a:r>
              <a:t>“Constructive conflict” : See this synthesis between conflict being an important part of the story (not trying to prevent or hasten the termination of overt conflict) and PB strategies to maintain adherence to NV discipline, to maintain dialogue between actors, create pathways to negotiated settlement, and ensure institutionalized outcomes that can lead not just to toppling a dictator but forging positive peace in the longer term</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Date"/>
          <p:cNvSpPr txBox="1">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16" name="Title Text"/>
          <p:cNvSpPr txBox="1">
            <a:spLocks noGrp="1"/>
          </p:cNvSpPr>
          <p:nvPr>
            <p:ph type="title"/>
          </p:nvPr>
        </p:nvSpPr>
        <p:spPr>
          <a:xfrm>
            <a:off x="355600" y="5905500"/>
            <a:ext cx="12293600" cy="2108200"/>
          </a:xfrm>
          <a:prstGeom prst="rect">
            <a:avLst/>
          </a:prstGeom>
        </p:spPr>
        <p:txBody>
          <a:bodyPr anchor="b"/>
          <a:lstStyle/>
          <a:p>
            <a:r>
              <a:t>Title Text</a:t>
            </a:r>
          </a:p>
        </p:txBody>
      </p:sp>
      <p:sp>
        <p:nvSpPr>
          <p:cNvPr id="17" name="Body Level One…"/>
          <p:cNvSpPr txBox="1">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18"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Quote">
    <p:spTree>
      <p:nvGrpSpPr>
        <p:cNvPr id="1" name=""/>
        <p:cNvGrpSpPr/>
        <p:nvPr/>
      </p:nvGrpSpPr>
      <p:grpSpPr>
        <a:xfrm>
          <a:off x="0" y="0"/>
          <a:ext cx="0" cy="0"/>
          <a:chOff x="0" y="0"/>
          <a:chExt cx="0" cy="0"/>
        </a:xfrm>
      </p:grpSpPr>
      <p:sp>
        <p:nvSpPr>
          <p:cNvPr id="107" name="“Type a quote here.”"/>
          <p:cNvSpPr txBox="1">
            <a:spLocks noGrp="1"/>
          </p:cNvSpPr>
          <p:nvPr>
            <p:ph type="body" sz="quarter" idx="13"/>
          </p:nvPr>
        </p:nvSpPr>
        <p:spPr>
          <a:xfrm>
            <a:off x="1270000" y="4305300"/>
            <a:ext cx="10464800" cy="609600"/>
          </a:xfrm>
          <a:prstGeom prst="rect">
            <a:avLst/>
          </a:prstGeom>
        </p:spPr>
        <p:txBody>
          <a:bodyPr>
            <a:spAutoFit/>
          </a:bodyPr>
          <a:lstStyle>
            <a:lvl1pPr marL="0" indent="0" algn="ctr">
              <a:buClrTx/>
              <a:buSzTx/>
              <a:buFontTx/>
              <a:buNone/>
              <a:defRPr sz="3000"/>
            </a:lvl1pPr>
          </a:lstStyle>
          <a:p>
            <a:r>
              <a:t>“Type a quote here.” </a:t>
            </a:r>
          </a:p>
        </p:txBody>
      </p:sp>
      <p:sp>
        <p:nvSpPr>
          <p:cNvPr id="108" name="–Johnny Appleseed"/>
          <p:cNvSpPr txBox="1">
            <a:spLocks noGrp="1"/>
          </p:cNvSpPr>
          <p:nvPr>
            <p:ph type="body" sz="quarter" idx="14"/>
          </p:nvPr>
        </p:nvSpPr>
        <p:spPr>
          <a:xfrm>
            <a:off x="1270000" y="6362700"/>
            <a:ext cx="10464800" cy="609600"/>
          </a:xfrm>
          <a:prstGeom prst="rect">
            <a:avLst/>
          </a:prstGeom>
        </p:spPr>
        <p:txBody>
          <a:bodyPr anchor="t">
            <a:spAutoFit/>
          </a:bodyPr>
          <a:lstStyle>
            <a:lvl1pPr marL="0" indent="0" algn="ctr">
              <a:spcBef>
                <a:spcPts val="1200"/>
              </a:spcBef>
              <a:buClrTx/>
              <a:buSzTx/>
              <a:buFontTx/>
              <a:buNone/>
              <a:defRPr sz="3000" i="1">
                <a:solidFill>
                  <a:srgbClr val="5C86B9"/>
                </a:solidFill>
              </a:defRPr>
            </a:lvl1pPr>
          </a:lstStyle>
          <a:p>
            <a:r>
              <a:t>–Johnny Appleseed</a:t>
            </a:r>
          </a:p>
        </p:txBody>
      </p:sp>
      <p:sp>
        <p:nvSpPr>
          <p:cNvPr id="109"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Photo">
    <p:spTree>
      <p:nvGrpSpPr>
        <p:cNvPr id="1" name=""/>
        <p:cNvGrpSpPr/>
        <p:nvPr/>
      </p:nvGrpSpPr>
      <p:grpSpPr>
        <a:xfrm>
          <a:off x="0" y="0"/>
          <a:ext cx="0" cy="0"/>
          <a:chOff x="0" y="0"/>
          <a:chExt cx="0" cy="0"/>
        </a:xfrm>
      </p:grpSpPr>
      <p:sp>
        <p:nvSpPr>
          <p:cNvPr id="116" name="Image"/>
          <p:cNvSpPr>
            <a:spLocks noGrp="1"/>
          </p:cNvSpPr>
          <p:nvPr>
            <p:ph type="pic" idx="13"/>
          </p:nvPr>
        </p:nvSpPr>
        <p:spPr>
          <a:xfrm>
            <a:off x="0" y="0"/>
            <a:ext cx="13004800" cy="9753600"/>
          </a:xfrm>
          <a:prstGeom prst="rect">
            <a:avLst/>
          </a:prstGeom>
        </p:spPr>
        <p:txBody>
          <a:bodyPr lIns="91439" tIns="45719" rIns="91439" bIns="45719" anchor="t">
            <a:noAutofit/>
          </a:bodyPr>
          <a:lstStyle/>
          <a:p>
            <a:endParaRPr/>
          </a:p>
        </p:txBody>
      </p:sp>
      <p:sp>
        <p:nvSpPr>
          <p:cNvPr id="117"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124"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5" name="Line"/>
          <p:cNvSpPr/>
          <p:nvPr/>
        </p:nvSpPr>
        <p:spPr>
          <a:xfrm>
            <a:off x="406400" y="86233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6" name="Line"/>
          <p:cNvSpPr/>
          <p:nvPr/>
        </p:nvSpPr>
        <p:spPr>
          <a:xfrm>
            <a:off x="406400" y="867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Date"/>
          <p:cNvSpPr txBox="1">
            <a:spLocks noGrp="1"/>
          </p:cNvSpPr>
          <p:nvPr>
            <p:ph type="body" sz="quarter" idx="13"/>
          </p:nvPr>
        </p:nvSpPr>
        <p:spPr>
          <a:xfrm>
            <a:off x="369422" y="8807450"/>
            <a:ext cx="12255501" cy="406400"/>
          </a:xfrm>
          <a:prstGeom prst="rect">
            <a:avLst/>
          </a:prstGeom>
        </p:spPr>
        <p:txBody>
          <a:bodyPr>
            <a:spAutoFit/>
          </a:bodyPr>
          <a:lstStyle>
            <a:lvl1pPr marL="0" indent="0">
              <a:spcBef>
                <a:spcPts val="0"/>
              </a:spcBef>
              <a:buClrTx/>
              <a:buSzTx/>
              <a:buFontTx/>
              <a:buNone/>
              <a:defRPr sz="1800" i="1">
                <a:solidFill>
                  <a:srgbClr val="5C86B9"/>
                </a:solidFill>
              </a:defRPr>
            </a:lvl1pPr>
          </a:lstStyle>
          <a:p>
            <a:r>
              <a:t>Date</a:t>
            </a:r>
          </a:p>
        </p:txBody>
      </p:sp>
      <p:sp>
        <p:nvSpPr>
          <p:cNvPr id="28" name="Image"/>
          <p:cNvSpPr>
            <a:spLocks noGrp="1"/>
          </p:cNvSpPr>
          <p:nvPr>
            <p:ph type="pic" idx="14"/>
          </p:nvPr>
        </p:nvSpPr>
        <p:spPr>
          <a:xfrm>
            <a:off x="368300" y="444500"/>
            <a:ext cx="12268200" cy="6324600"/>
          </a:xfrm>
          <a:prstGeom prst="rect">
            <a:avLst/>
          </a:prstGeom>
        </p:spPr>
        <p:txBody>
          <a:bodyPr lIns="91439" tIns="45719" rIns="91439" bIns="45719" anchor="t">
            <a:noAutofit/>
          </a:bodyPr>
          <a:lstStyle/>
          <a:p>
            <a:endParaRPr/>
          </a:p>
        </p:txBody>
      </p:sp>
      <p:sp>
        <p:nvSpPr>
          <p:cNvPr id="29" name="Title Text"/>
          <p:cNvSpPr txBox="1">
            <a:spLocks noGrp="1"/>
          </p:cNvSpPr>
          <p:nvPr>
            <p:ph type="title"/>
          </p:nvPr>
        </p:nvSpPr>
        <p:spPr>
          <a:xfrm>
            <a:off x="355600" y="6908800"/>
            <a:ext cx="12293600" cy="1104900"/>
          </a:xfrm>
          <a:prstGeom prst="rect">
            <a:avLst/>
          </a:prstGeom>
        </p:spPr>
        <p:txBody>
          <a:bodyPr anchor="b"/>
          <a:lstStyle/>
          <a:p>
            <a:r>
              <a:t>Title Text</a:t>
            </a:r>
          </a:p>
        </p:txBody>
      </p:sp>
      <p:sp>
        <p:nvSpPr>
          <p:cNvPr id="30" name="Body Level One…"/>
          <p:cNvSpPr txBox="1">
            <a:spLocks noGrp="1"/>
          </p:cNvSpPr>
          <p:nvPr>
            <p:ph type="body" sz="quarter" idx="1"/>
          </p:nvPr>
        </p:nvSpPr>
        <p:spPr>
          <a:xfrm>
            <a:off x="355600" y="8001000"/>
            <a:ext cx="12293600" cy="5080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38" name="Line"/>
          <p:cNvSpPr/>
          <p:nvPr/>
        </p:nvSpPr>
        <p:spPr>
          <a:xfrm>
            <a:off x="406400" y="48641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9" name="Line"/>
          <p:cNvSpPr/>
          <p:nvPr/>
        </p:nvSpPr>
        <p:spPr>
          <a:xfrm>
            <a:off x="406400" y="49149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0" name="Title Text"/>
          <p:cNvSpPr txBox="1">
            <a:spLocks noGrp="1"/>
          </p:cNvSpPr>
          <p:nvPr>
            <p:ph type="title"/>
          </p:nvPr>
        </p:nvSpPr>
        <p:spPr>
          <a:xfrm>
            <a:off x="355600" y="2628900"/>
            <a:ext cx="12293600" cy="2108200"/>
          </a:xfrm>
          <a:prstGeom prst="rect">
            <a:avLst/>
          </a:prstGeom>
        </p:spPr>
        <p:txBody>
          <a:bodyPr anchor="b"/>
          <a:lstStyle/>
          <a:p>
            <a:r>
              <a:t>Title Text</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8" name="Line"/>
          <p:cNvSpPr/>
          <p:nvPr/>
        </p:nvSpPr>
        <p:spPr>
          <a:xfrm>
            <a:off x="406400" y="52705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9" name="Line"/>
          <p:cNvSpPr/>
          <p:nvPr/>
        </p:nvSpPr>
        <p:spPr>
          <a:xfrm>
            <a:off x="406400" y="53213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Image"/>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51" name="Title Text"/>
          <p:cNvSpPr txBox="1">
            <a:spLocks noGrp="1"/>
          </p:cNvSpPr>
          <p:nvPr>
            <p:ph type="title"/>
          </p:nvPr>
        </p:nvSpPr>
        <p:spPr>
          <a:xfrm>
            <a:off x="355600" y="1930400"/>
            <a:ext cx="5816600" cy="3238500"/>
          </a:xfrm>
          <a:prstGeom prst="rect">
            <a:avLst/>
          </a:prstGeom>
        </p:spPr>
        <p:txBody>
          <a:bodyPr anchor="b"/>
          <a:lstStyle/>
          <a:p>
            <a:r>
              <a:t>Title Text</a:t>
            </a:r>
          </a:p>
        </p:txBody>
      </p:sp>
      <p:sp>
        <p:nvSpPr>
          <p:cNvPr id="52" name="Body Level One…"/>
          <p:cNvSpPr txBox="1">
            <a:spLocks noGrp="1"/>
          </p:cNvSpPr>
          <p:nvPr>
            <p:ph type="body" sz="quarter" idx="1"/>
          </p:nvPr>
        </p:nvSpPr>
        <p:spPr>
          <a:xfrm>
            <a:off x="355600" y="5410200"/>
            <a:ext cx="5816600" cy="3365500"/>
          </a:xfrm>
          <a:prstGeom prst="rect">
            <a:avLst/>
          </a:prstGeom>
        </p:spPr>
        <p:txBody>
          <a:bodyPr anchor="t"/>
          <a:lstStyle>
            <a:lvl1pPr marL="0" indent="0">
              <a:spcBef>
                <a:spcPts val="1000"/>
              </a:spcBef>
              <a:buClrTx/>
              <a:buSzTx/>
              <a:buFontTx/>
              <a:buNone/>
              <a:defRPr sz="2400">
                <a:solidFill>
                  <a:srgbClr val="5C86B9"/>
                </a:solidFill>
              </a:defRPr>
            </a:lvl1pPr>
            <a:lvl2pPr marL="0" indent="228600">
              <a:spcBef>
                <a:spcPts val="1000"/>
              </a:spcBef>
              <a:buClrTx/>
              <a:buSzTx/>
              <a:buFontTx/>
              <a:buNone/>
              <a:defRPr sz="2400">
                <a:solidFill>
                  <a:srgbClr val="5C86B9"/>
                </a:solidFill>
              </a:defRPr>
            </a:lvl2pPr>
            <a:lvl3pPr marL="0" indent="457200">
              <a:spcBef>
                <a:spcPts val="1000"/>
              </a:spcBef>
              <a:buClrTx/>
              <a:buSzTx/>
              <a:buFontTx/>
              <a:buNone/>
              <a:defRPr sz="2400">
                <a:solidFill>
                  <a:srgbClr val="5C86B9"/>
                </a:solidFill>
              </a:defRPr>
            </a:lvl3pPr>
            <a:lvl4pPr marL="0" indent="685800">
              <a:spcBef>
                <a:spcPts val="1000"/>
              </a:spcBef>
              <a:buClrTx/>
              <a:buSzTx/>
              <a:buFontTx/>
              <a:buNone/>
              <a:defRPr sz="2400">
                <a:solidFill>
                  <a:srgbClr val="5C86B9"/>
                </a:solidFill>
              </a:defRPr>
            </a:lvl4pPr>
            <a:lvl5pPr marL="0" indent="914400">
              <a:spcBef>
                <a:spcPts val="1000"/>
              </a:spcBef>
              <a:buClrTx/>
              <a:buSzTx/>
              <a:buFontTx/>
              <a:buNone/>
              <a:defRPr sz="2400">
                <a:solidFill>
                  <a:srgbClr val="5C86B9"/>
                </a:solidFill>
              </a:defRPr>
            </a:lvl5pPr>
          </a:lstStyle>
          <a:p>
            <a:r>
              <a:t>Body Level One</a:t>
            </a:r>
          </a:p>
          <a:p>
            <a:pPr lvl="1"/>
            <a:r>
              <a:t>Body Level Two</a:t>
            </a:r>
          </a:p>
          <a:p>
            <a:pPr lvl="2"/>
            <a:r>
              <a:t>Body Level Three</a:t>
            </a:r>
          </a:p>
          <a:p>
            <a:pPr lvl="3"/>
            <a:r>
              <a:t>Body Level Four</a:t>
            </a:r>
          </a:p>
          <a:p>
            <a:pPr lvl="4"/>
            <a:r>
              <a:t>Body Level Five</a:t>
            </a:r>
          </a:p>
        </p:txBody>
      </p:sp>
      <p:sp>
        <p:nvSpPr>
          <p:cNvPr id="53"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0" name="Title Text"/>
          <p:cNvSpPr txBox="1">
            <a:spLocks noGrp="1"/>
          </p:cNvSpPr>
          <p:nvPr>
            <p:ph type="title"/>
          </p:nvPr>
        </p:nvSpPr>
        <p:spPr>
          <a:prstGeom prst="rect">
            <a:avLst/>
          </a:prstGeom>
        </p:spPr>
        <p:txBody>
          <a:bodyPr/>
          <a:lstStyle/>
          <a:p>
            <a:r>
              <a:t>Title Text</a:t>
            </a:r>
          </a:p>
        </p:txBody>
      </p:sp>
      <p:sp>
        <p:nvSpPr>
          <p:cNvPr id="6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8" name="Title Text"/>
          <p:cNvSpPr txBox="1">
            <a:spLocks noGrp="1"/>
          </p:cNvSpPr>
          <p:nvPr>
            <p:ph type="title"/>
          </p:nvPr>
        </p:nvSpPr>
        <p:spPr>
          <a:prstGeom prst="rect">
            <a:avLst/>
          </a:prstGeom>
        </p:spPr>
        <p:txBody>
          <a:bodyPr/>
          <a:lstStyle/>
          <a:p>
            <a:r>
              <a:t>Title Text</a:t>
            </a:r>
          </a:p>
        </p:txBody>
      </p:sp>
      <p:sp>
        <p:nvSpPr>
          <p:cNvPr id="69" name="Body Level One…"/>
          <p:cNvSpPr txBox="1">
            <a:spLocks noGrp="1"/>
          </p:cNvSpPr>
          <p:nvPr>
            <p:ph type="body" idx="1"/>
          </p:nvPr>
        </p:nvSpPr>
        <p:spPr>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7" name="Line"/>
          <p:cNvSpPr/>
          <p:nvPr/>
        </p:nvSpPr>
        <p:spPr>
          <a:xfrm>
            <a:off x="406400" y="25654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8" name="Line"/>
          <p:cNvSpPr/>
          <p:nvPr/>
        </p:nvSpPr>
        <p:spPr>
          <a:xfrm>
            <a:off x="406400" y="2616200"/>
            <a:ext cx="5689600"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9" name="Image"/>
          <p:cNvSpPr>
            <a:spLocks noGrp="1"/>
          </p:cNvSpPr>
          <p:nvPr>
            <p:ph type="pic" idx="13"/>
          </p:nvPr>
        </p:nvSpPr>
        <p:spPr>
          <a:xfrm>
            <a:off x="6502400" y="0"/>
            <a:ext cx="6502400" cy="9753600"/>
          </a:xfrm>
          <a:prstGeom prst="rect">
            <a:avLst/>
          </a:prstGeom>
        </p:spPr>
        <p:txBody>
          <a:bodyPr lIns="91439" tIns="45719" rIns="91439" bIns="45719" anchor="t">
            <a:noAutofit/>
          </a:bodyPr>
          <a:lstStyle/>
          <a:p>
            <a:endParaRPr/>
          </a:p>
        </p:txBody>
      </p:sp>
      <p:sp>
        <p:nvSpPr>
          <p:cNvPr id="80" name="Title Text"/>
          <p:cNvSpPr txBox="1">
            <a:spLocks noGrp="1"/>
          </p:cNvSpPr>
          <p:nvPr>
            <p:ph type="title"/>
          </p:nvPr>
        </p:nvSpPr>
        <p:spPr>
          <a:xfrm>
            <a:off x="355600" y="444500"/>
            <a:ext cx="5816600" cy="2044700"/>
          </a:xfrm>
          <a:prstGeom prst="rect">
            <a:avLst/>
          </a:prstGeom>
        </p:spPr>
        <p:txBody>
          <a:bodyPr/>
          <a:lstStyle/>
          <a:p>
            <a:r>
              <a:t>Title Text</a:t>
            </a:r>
          </a:p>
        </p:txBody>
      </p:sp>
      <p:sp>
        <p:nvSpPr>
          <p:cNvPr id="81" name="Body Level One…"/>
          <p:cNvSpPr txBox="1">
            <a:spLocks noGrp="1"/>
          </p:cNvSpPr>
          <p:nvPr>
            <p:ph type="body" sz="half" idx="1"/>
          </p:nvPr>
        </p:nvSpPr>
        <p:spPr>
          <a:xfrm>
            <a:off x="355600" y="2984500"/>
            <a:ext cx="5816600" cy="6324600"/>
          </a:xfrm>
          <a:prstGeom prst="rect">
            <a:avLst/>
          </a:prstGeom>
        </p:spPr>
        <p:txBody>
          <a:bodyPr/>
          <a:lstStyle>
            <a:lvl1pPr marL="381000" indent="-381000">
              <a:defRPr sz="3000"/>
            </a:lvl1pPr>
            <a:lvl2pPr marL="762000" indent="-381000">
              <a:defRPr sz="3000"/>
            </a:lvl2pPr>
            <a:lvl3pPr marL="1143000" indent="-381000">
              <a:defRPr sz="3000"/>
            </a:lvl3pPr>
            <a:lvl4pPr marL="1524000" indent="-381000">
              <a:defRPr sz="3000"/>
            </a:lvl4pPr>
            <a:lvl5pPr marL="1905000" indent="-381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lvl1pPr>
              <a:defRPr>
                <a:solidFill>
                  <a:srgbClr val="FFFFFF"/>
                </a:solidFill>
                <a:effectLst>
                  <a:outerShdw blurRad="38100" dist="15537" dir="5392174" rotWithShape="0">
                    <a:srgbClr val="000000">
                      <a:alpha val="78421"/>
                    </a:srgbClr>
                  </a:outerShdw>
                </a:effectLst>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txBox="1">
            <a:spLocks noGrp="1"/>
          </p:cNvSpPr>
          <p:nvPr>
            <p:ph type="body" idx="1"/>
          </p:nvPr>
        </p:nvSpPr>
        <p:spPr>
          <a:xfrm>
            <a:off x="355600" y="444500"/>
            <a:ext cx="12293600" cy="8864600"/>
          </a:xfrm>
          <a:prstGeom prst="rect">
            <a:avLst/>
          </a:prstGeom>
        </p:spPr>
        <p:txBody>
          <a:bodyPr/>
          <a:lstStyle>
            <a:lvl1pPr>
              <a:spcBef>
                <a:spcPts val="4200"/>
              </a:spcBef>
            </a:lvl1pPr>
            <a:lvl2pPr>
              <a:spcBef>
                <a:spcPts val="4200"/>
              </a:spcBef>
            </a:lvl2pPr>
            <a:lvl3pPr>
              <a:spcBef>
                <a:spcPts val="4200"/>
              </a:spcBef>
            </a:lvl3pPr>
            <a:lvl4pPr>
              <a:spcBef>
                <a:spcPts val="4200"/>
              </a:spcBef>
            </a:lvl4pPr>
            <a:lvl5pPr>
              <a:spcBef>
                <a:spcPts val="4200"/>
              </a:spcBef>
            </a:lvl5pPr>
          </a:lstStyle>
          <a:p>
            <a:r>
              <a:t>Body Level One</a:t>
            </a:r>
          </a:p>
          <a:p>
            <a:pPr lvl="1"/>
            <a:r>
              <a:t>Body Level Two</a:t>
            </a:r>
          </a:p>
          <a:p>
            <a:pPr lvl="2"/>
            <a:r>
              <a:t>Body Level Three</a:t>
            </a:r>
          </a:p>
          <a:p>
            <a:pPr lvl="3"/>
            <a:r>
              <a:t>Body Level Four</a:t>
            </a:r>
          </a:p>
          <a:p>
            <a:pPr lvl="4"/>
            <a:r>
              <a:t>Body Level Five</a:t>
            </a:r>
          </a:p>
        </p:txBody>
      </p:sp>
      <p:sp>
        <p:nvSpPr>
          <p:cNvPr id="90"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97" name="Image"/>
          <p:cNvSpPr>
            <a:spLocks noGrp="1"/>
          </p:cNvSpPr>
          <p:nvPr>
            <p:ph type="pic" sz="half" idx="13"/>
          </p:nvPr>
        </p:nvSpPr>
        <p:spPr>
          <a:xfrm>
            <a:off x="6502400" y="4813300"/>
            <a:ext cx="6121400" cy="4356100"/>
          </a:xfrm>
          <a:prstGeom prst="rect">
            <a:avLst/>
          </a:prstGeom>
        </p:spPr>
        <p:txBody>
          <a:bodyPr lIns="91439" tIns="45719" rIns="91439" bIns="45719" anchor="t">
            <a:noAutofit/>
          </a:bodyPr>
          <a:lstStyle/>
          <a:p>
            <a:endParaRPr/>
          </a:p>
        </p:txBody>
      </p:sp>
      <p:sp>
        <p:nvSpPr>
          <p:cNvPr id="98" name="Image"/>
          <p:cNvSpPr>
            <a:spLocks noGrp="1"/>
          </p:cNvSpPr>
          <p:nvPr>
            <p:ph type="pic" sz="half" idx="14"/>
          </p:nvPr>
        </p:nvSpPr>
        <p:spPr>
          <a:xfrm>
            <a:off x="6502400" y="444500"/>
            <a:ext cx="6121400" cy="4368800"/>
          </a:xfrm>
          <a:prstGeom prst="rect">
            <a:avLst/>
          </a:prstGeom>
        </p:spPr>
        <p:txBody>
          <a:bodyPr lIns="91439" tIns="45719" rIns="91439" bIns="45719" anchor="t">
            <a:noAutofit/>
          </a:bodyPr>
          <a:lstStyle/>
          <a:p>
            <a:endParaRPr/>
          </a:p>
        </p:txBody>
      </p:sp>
      <p:sp>
        <p:nvSpPr>
          <p:cNvPr id="99" name="Image"/>
          <p:cNvSpPr>
            <a:spLocks noGrp="1"/>
          </p:cNvSpPr>
          <p:nvPr>
            <p:ph type="pic" idx="15"/>
          </p:nvPr>
        </p:nvSpPr>
        <p:spPr>
          <a:xfrm>
            <a:off x="368300" y="444500"/>
            <a:ext cx="6121400" cy="8724900"/>
          </a:xfrm>
          <a:prstGeom prst="rect">
            <a:avLst/>
          </a:prstGeom>
        </p:spPr>
        <p:txBody>
          <a:bodyPr lIns="91439" tIns="45719" rIns="91439" bIns="45719" anchor="t">
            <a:noAutofit/>
          </a:bodyPr>
          <a:lstStyle/>
          <a:p>
            <a:endParaRPr/>
          </a:p>
        </p:txBody>
      </p:sp>
      <p:sp>
        <p:nvSpPr>
          <p:cNvPr id="100" name="Slide Number"/>
          <p:cNvSpPr txBox="1">
            <a:spLocks noGrp="1"/>
          </p:cNvSpPr>
          <p:nvPr>
            <p:ph type="sldNum" sz="quarter" idx="2"/>
          </p:nvPr>
        </p:nvSpPr>
        <p:spPr>
          <a:prstGeom prst="rect">
            <a:avLst/>
          </a:prstGeom>
        </p:spPr>
        <p:txBody>
          <a:bodyPr/>
          <a:lstStyle>
            <a:lvl1pPr>
              <a:defRPr>
                <a:solidFill>
                  <a:srgbClr val="324863"/>
                </a:solidFill>
              </a:defRPr>
            </a:lvl1p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2.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406400" y="25654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406400" y="2616200"/>
            <a:ext cx="12192001" cy="127"/>
          </a:xfrm>
          <a:prstGeom prst="line">
            <a:avLst/>
          </a:prstGeom>
          <a:ln w="12700">
            <a:solidFill>
              <a:schemeClr val="accent1">
                <a:hueOff val="109193"/>
                <a:satOff val="-4874"/>
                <a:lumOff val="12971"/>
              </a:scheme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txBox="1">
            <a:spLocks noGrp="1"/>
          </p:cNvSpPr>
          <p:nvPr>
            <p:ph type="title"/>
          </p:nvPr>
        </p:nvSpPr>
        <p:spPr>
          <a:xfrm>
            <a:off x="355600" y="444500"/>
            <a:ext cx="12293600" cy="2044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Title Text</a:t>
            </a:r>
          </a:p>
        </p:txBody>
      </p:sp>
      <p:sp>
        <p:nvSpPr>
          <p:cNvPr id="5" name="Body Level One…"/>
          <p:cNvSpPr txBox="1">
            <a:spLocks noGrp="1"/>
          </p:cNvSpPr>
          <p:nvPr>
            <p:ph type="body" idx="1"/>
          </p:nvPr>
        </p:nvSpPr>
        <p:spPr>
          <a:xfrm>
            <a:off x="355600" y="2984500"/>
            <a:ext cx="12293600" cy="6324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txBox="1">
            <a:spLocks noGrp="1"/>
          </p:cNvSpPr>
          <p:nvPr>
            <p:ph type="sldNum" sz="quarter" idx="2"/>
          </p:nvPr>
        </p:nvSpPr>
        <p:spPr>
          <a:xfrm>
            <a:off x="12331700" y="9220200"/>
            <a:ext cx="317500" cy="355600"/>
          </a:xfrm>
          <a:prstGeom prst="rect">
            <a:avLst/>
          </a:prstGeom>
          <a:ln w="12700">
            <a:miter lim="400000"/>
          </a:ln>
        </p:spPr>
        <p:txBody>
          <a:bodyPr wrap="none" lIns="50800" tIns="50800" rIns="50800" bIns="50800">
            <a:spAutoFit/>
          </a:bodyPr>
          <a:lstStyle>
            <a:lvl1pPr>
              <a:defRPr sz="1600">
                <a:solidFill>
                  <a:schemeClr val="accent1">
                    <a:hueOff val="54750"/>
                    <a:satOff val="-1697"/>
                    <a:lumOff val="-18038"/>
                  </a:schemeClr>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9pPr>
    </p:titleStyle>
    <p:bodyStyle>
      <a:lvl1pPr marL="50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1pPr>
      <a:lvl2pPr marL="101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2pPr>
      <a:lvl3pPr marL="152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3pPr>
      <a:lvl4pPr marL="203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4pPr>
      <a:lvl5pPr marL="2540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5pPr>
      <a:lvl6pPr marL="3048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6pPr>
      <a:lvl7pPr marL="3556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7pPr>
      <a:lvl8pPr marL="4064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8pPr>
      <a:lvl9pPr marL="4572000" marR="0" indent="-508000" algn="l" defTabSz="584200" latinLnBrk="0">
        <a:lnSpc>
          <a:spcPct val="100000"/>
        </a:lnSpc>
        <a:spcBef>
          <a:spcPts val="3800"/>
        </a:spcBef>
        <a:spcAft>
          <a:spcPts val="0"/>
        </a:spcAft>
        <a:buClr>
          <a:srgbClr val="5C86B9"/>
        </a:buClr>
        <a:buSzPct val="70000"/>
        <a:buFont typeface="Zapf Dingbats"/>
        <a:buChar char="✤"/>
        <a:tabLst/>
        <a:defRPr sz="3800" b="0" i="0" u="none" strike="noStrike" cap="none" spc="0" baseline="0">
          <a:ln>
            <a:noFill/>
          </a:ln>
          <a:solidFill>
            <a:srgbClr val="000000"/>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tif"/><Relationship Id="rId4" Type="http://schemas.openxmlformats.org/officeDocument/2006/relationships/image" Target="../media/image4.tif"/><Relationship Id="rId5" Type="http://schemas.openxmlformats.org/officeDocument/2006/relationships/image" Target="../media/image5.tif"/><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tif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tif"/><Relationship Id="rId4" Type="http://schemas.openxmlformats.org/officeDocument/2006/relationships/image" Target="../media/image9.tif"/><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ICNC Webinar — March 22, 2017"/>
          <p:cNvSpPr txBox="1">
            <a:spLocks noGrp="1"/>
          </p:cNvSpPr>
          <p:nvPr>
            <p:ph type="body" idx="13"/>
          </p:nvPr>
        </p:nvSpPr>
        <p:spPr>
          <a:xfrm>
            <a:off x="369422" y="8820854"/>
            <a:ext cx="12255501" cy="379591"/>
          </a:xfrm>
          <a:prstGeom prst="rect">
            <a:avLst/>
          </a:prstGeom>
        </p:spPr>
        <p:txBody>
          <a:bodyPr/>
          <a:lstStyle>
            <a:lvl1pPr>
              <a:defRPr>
                <a:latin typeface="Optima"/>
                <a:ea typeface="Optima"/>
                <a:cs typeface="Optima"/>
                <a:sym typeface="Optima"/>
              </a:defRPr>
            </a:lvl1pPr>
          </a:lstStyle>
          <a:p>
            <a:r>
              <a:rPr dirty="0"/>
              <a:t>ICNC Webinar — </a:t>
            </a:r>
            <a:r>
              <a:rPr lang="en-US" dirty="0" smtClean="0"/>
              <a:t>December 13, 2018</a:t>
            </a:r>
            <a:endParaRPr dirty="0"/>
          </a:p>
        </p:txBody>
      </p:sp>
      <p:sp>
        <p:nvSpPr>
          <p:cNvPr id="134" name="Civil Resistance and Peacebuilding"/>
          <p:cNvSpPr txBox="1">
            <a:spLocks noGrp="1"/>
          </p:cNvSpPr>
          <p:nvPr>
            <p:ph type="ctrTitle"/>
          </p:nvPr>
        </p:nvSpPr>
        <p:spPr>
          <a:xfrm>
            <a:off x="355600" y="3822700"/>
            <a:ext cx="12293600" cy="2108200"/>
          </a:xfrm>
          <a:prstGeom prst="rect">
            <a:avLst/>
          </a:prstGeom>
        </p:spPr>
        <p:txBody>
          <a:bodyPr>
            <a:normAutofit/>
          </a:bodyPr>
          <a:lstStyle>
            <a:lvl1pPr>
              <a:defRPr>
                <a:latin typeface="Optima"/>
                <a:ea typeface="Optima"/>
                <a:cs typeface="Optima"/>
                <a:sym typeface="Optima"/>
              </a:defRPr>
            </a:lvl1pPr>
          </a:lstStyle>
          <a:p>
            <a:pPr algn="ctr"/>
            <a:r>
              <a:rPr lang="en-US" sz="6000" dirty="0" smtClean="0"/>
              <a:t>Can Civil Resistance End Civil Wars?</a:t>
            </a:r>
            <a:endParaRPr sz="6000" dirty="0"/>
          </a:p>
        </p:txBody>
      </p:sp>
      <p:sp>
        <p:nvSpPr>
          <p:cNvPr id="135" name="A Case Study of Nepal’s Maoist Conflict and Its Aftermath…"/>
          <p:cNvSpPr txBox="1">
            <a:spLocks noGrp="1"/>
          </p:cNvSpPr>
          <p:nvPr>
            <p:ph type="subTitle" sz="quarter" idx="1"/>
          </p:nvPr>
        </p:nvSpPr>
        <p:spPr>
          <a:xfrm>
            <a:off x="355600" y="5869154"/>
            <a:ext cx="12293600" cy="2457194"/>
          </a:xfrm>
          <a:prstGeom prst="rect">
            <a:avLst/>
          </a:prstGeom>
        </p:spPr>
        <p:txBody>
          <a:bodyPr>
            <a:normAutofit fontScale="92500" lnSpcReduction="10000"/>
          </a:bodyPr>
          <a:lstStyle/>
          <a:p>
            <a:pPr algn="ctr" defTabSz="537463">
              <a:spcBef>
                <a:spcPts val="900"/>
              </a:spcBef>
              <a:defRPr sz="2300">
                <a:solidFill>
                  <a:schemeClr val="accent1">
                    <a:hueOff val="54750"/>
                    <a:satOff val="-1697"/>
                    <a:lumOff val="-18038"/>
                  </a:schemeClr>
                </a:solidFill>
                <a:latin typeface="Optima"/>
                <a:ea typeface="Optima"/>
                <a:cs typeface="Optima"/>
                <a:sym typeface="Optima"/>
              </a:defRPr>
            </a:pPr>
            <a:r>
              <a:rPr lang="en-US" sz="3600" i="1" dirty="0">
                <a:sym typeface="Optima"/>
              </a:rPr>
              <a:t>Lessons From Nepal on Combining Nonviolent </a:t>
            </a:r>
            <a:r>
              <a:rPr lang="en-US" sz="3600" i="1" dirty="0" smtClean="0">
                <a:sym typeface="Optima"/>
              </a:rPr>
              <a:t>Struggle</a:t>
            </a:r>
          </a:p>
          <a:p>
            <a:pPr algn="ctr" defTabSz="537463">
              <a:spcBef>
                <a:spcPts val="900"/>
              </a:spcBef>
              <a:defRPr sz="2300">
                <a:solidFill>
                  <a:schemeClr val="accent1">
                    <a:hueOff val="54750"/>
                    <a:satOff val="-1697"/>
                    <a:lumOff val="-18038"/>
                  </a:schemeClr>
                </a:solidFill>
                <a:latin typeface="Optima"/>
                <a:ea typeface="Optima"/>
                <a:cs typeface="Optima"/>
                <a:sym typeface="Optima"/>
              </a:defRPr>
            </a:pPr>
            <a:r>
              <a:rPr lang="en-US" sz="3600" i="1" dirty="0" smtClean="0">
                <a:sym typeface="Optima"/>
              </a:rPr>
              <a:t>and </a:t>
            </a:r>
            <a:r>
              <a:rPr lang="en-US" sz="3600" i="1" dirty="0">
                <a:sym typeface="Optima"/>
              </a:rPr>
              <a:t>Peacebuilding Efforts</a:t>
            </a:r>
            <a:endParaRPr lang="en-US" sz="3600" i="1" dirty="0" smtClean="0"/>
          </a:p>
          <a:p>
            <a:pPr algn="ctr" defTabSz="537463">
              <a:spcBef>
                <a:spcPts val="900"/>
              </a:spcBef>
              <a:defRPr sz="2300">
                <a:solidFill>
                  <a:schemeClr val="accent1">
                    <a:hueOff val="54750"/>
                    <a:satOff val="-1697"/>
                    <a:lumOff val="-18038"/>
                  </a:schemeClr>
                </a:solidFill>
                <a:latin typeface="Optima"/>
                <a:ea typeface="Optima"/>
                <a:cs typeface="Optima"/>
                <a:sym typeface="Optima"/>
              </a:defRPr>
            </a:pPr>
            <a:endParaRPr lang="en-US" dirty="0" smtClean="0"/>
          </a:p>
          <a:p>
            <a:pPr algn="ctr" defTabSz="537463">
              <a:spcBef>
                <a:spcPts val="900"/>
              </a:spcBef>
              <a:defRPr sz="2300">
                <a:solidFill>
                  <a:schemeClr val="accent1">
                    <a:hueOff val="54750"/>
                    <a:satOff val="-1697"/>
                    <a:lumOff val="-18038"/>
                  </a:schemeClr>
                </a:solidFill>
                <a:latin typeface="Optima"/>
                <a:ea typeface="Optima"/>
                <a:cs typeface="Optima"/>
                <a:sym typeface="Optima"/>
              </a:defRPr>
            </a:pPr>
            <a:r>
              <a:rPr dirty="0" smtClean="0"/>
              <a:t>Subindra </a:t>
            </a:r>
            <a:r>
              <a:rPr dirty="0"/>
              <a:t>Bogati | Nepal Peacebuilding </a:t>
            </a:r>
            <a:r>
              <a:rPr dirty="0" smtClean="0"/>
              <a:t>Initiative</a:t>
            </a:r>
            <a:endParaRPr lang="en-US" dirty="0" smtClean="0"/>
          </a:p>
          <a:p>
            <a:pPr algn="ctr" defTabSz="537463">
              <a:spcBef>
                <a:spcPts val="900"/>
              </a:spcBef>
              <a:defRPr sz="2300">
                <a:solidFill>
                  <a:schemeClr val="accent1">
                    <a:hueOff val="54750"/>
                    <a:satOff val="-1697"/>
                    <a:lumOff val="-18038"/>
                  </a:schemeClr>
                </a:solidFill>
                <a:latin typeface="Optima"/>
                <a:ea typeface="Optima"/>
                <a:cs typeface="Optima"/>
                <a:sym typeface="Optima"/>
              </a:defRPr>
            </a:pPr>
            <a:r>
              <a:rPr lang="en-US" dirty="0"/>
              <a:t>Ches Thurber | Northern Illinois University</a:t>
            </a:r>
          </a:p>
          <a:p>
            <a:pPr defTabSz="537463">
              <a:spcBef>
                <a:spcPts val="900"/>
              </a:spcBef>
              <a:defRPr sz="2300">
                <a:solidFill>
                  <a:schemeClr val="accent1">
                    <a:hueOff val="54750"/>
                    <a:satOff val="-1697"/>
                    <a:lumOff val="-18038"/>
                  </a:schemeClr>
                </a:solidFill>
                <a:latin typeface="Optima"/>
                <a:ea typeface="Optima"/>
                <a:cs typeface="Optima"/>
                <a:sym typeface="Optima"/>
              </a:defRPr>
            </a:pPr>
            <a:endParaRPr dirty="0"/>
          </a:p>
        </p:txBody>
      </p:sp>
      <p:pic>
        <p:nvPicPr>
          <p:cNvPr id="136" name="Image" descr="Image"/>
          <p:cNvPicPr>
            <a:picLocks noChangeAspect="1"/>
          </p:cNvPicPr>
          <p:nvPr/>
        </p:nvPicPr>
        <p:blipFill>
          <a:blip r:embed="rId3">
            <a:extLst/>
          </a:blip>
          <a:stretch>
            <a:fillRect/>
          </a:stretch>
        </p:blipFill>
        <p:spPr>
          <a:xfrm>
            <a:off x="7885920" y="1433769"/>
            <a:ext cx="5118880" cy="3169635"/>
          </a:xfrm>
          <a:prstGeom prst="rect">
            <a:avLst/>
          </a:prstGeom>
          <a:ln w="12700">
            <a:miter lim="400000"/>
          </a:ln>
        </p:spPr>
      </p:pic>
      <p:pic>
        <p:nvPicPr>
          <p:cNvPr id="137" name="Image" descr="Image"/>
          <p:cNvPicPr>
            <a:picLocks noChangeAspect="1"/>
          </p:cNvPicPr>
          <p:nvPr/>
        </p:nvPicPr>
        <p:blipFill>
          <a:blip r:embed="rId4">
            <a:extLst/>
          </a:blip>
          <a:stretch>
            <a:fillRect/>
          </a:stretch>
        </p:blipFill>
        <p:spPr>
          <a:xfrm>
            <a:off x="3436717" y="1427252"/>
            <a:ext cx="5338332" cy="3169635"/>
          </a:xfrm>
          <a:prstGeom prst="rect">
            <a:avLst/>
          </a:prstGeom>
          <a:ln w="12700">
            <a:miter lim="400000"/>
          </a:ln>
        </p:spPr>
      </p:pic>
      <p:pic>
        <p:nvPicPr>
          <p:cNvPr id="138" name="Image" descr="Image"/>
          <p:cNvPicPr>
            <a:picLocks noChangeAspect="1"/>
          </p:cNvPicPr>
          <p:nvPr/>
        </p:nvPicPr>
        <p:blipFill>
          <a:blip r:embed="rId5">
            <a:extLst/>
          </a:blip>
          <a:stretch>
            <a:fillRect/>
          </a:stretch>
        </p:blipFill>
        <p:spPr>
          <a:xfrm>
            <a:off x="0" y="1433769"/>
            <a:ext cx="4497223" cy="3169635"/>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372" y="665018"/>
            <a:ext cx="12293600" cy="4551218"/>
          </a:xfrm>
        </p:spPr>
        <p:txBody>
          <a:bodyPr>
            <a:normAutofit/>
          </a:bodyPr>
          <a:lstStyle/>
          <a:p>
            <a:pPr algn="r"/>
            <a:r>
              <a:rPr lang="en-US" sz="4400" dirty="0" smtClean="0">
                <a:latin typeface="Optima" charset="0"/>
                <a:ea typeface="Optima" charset="0"/>
                <a:cs typeface="Optima" charset="0"/>
              </a:rPr>
              <a:t>“Nobody </a:t>
            </a:r>
            <a:r>
              <a:rPr lang="en-US" sz="4400" dirty="0">
                <a:latin typeface="Optima" charset="0"/>
                <a:ea typeface="Optima" charset="0"/>
                <a:cs typeface="Optima" charset="0"/>
              </a:rPr>
              <a:t>listens to the weak people’s voice. . . this thought pointed me towards armed </a:t>
            </a:r>
            <a:r>
              <a:rPr lang="en-US" sz="4400" dirty="0" smtClean="0">
                <a:latin typeface="Optima" charset="0"/>
                <a:ea typeface="Optima" charset="0"/>
                <a:cs typeface="Optima" charset="0"/>
              </a:rPr>
              <a:t>struggle.” </a:t>
            </a:r>
            <a:r>
              <a:rPr lang="en-US" dirty="0">
                <a:latin typeface="Optima" charset="0"/>
                <a:ea typeface="Optima" charset="0"/>
                <a:cs typeface="Optima" charset="0"/>
              </a:rPr>
              <a:t/>
            </a:r>
            <a:br>
              <a:rPr lang="en-US" dirty="0">
                <a:latin typeface="Optima" charset="0"/>
                <a:ea typeface="Optima" charset="0"/>
                <a:cs typeface="Optima" charset="0"/>
              </a:rPr>
            </a:br>
            <a:r>
              <a:rPr lang="en-US" dirty="0">
                <a:latin typeface="Optima" charset="0"/>
                <a:ea typeface="Optima" charset="0"/>
                <a:cs typeface="Optima" charset="0"/>
              </a:rPr>
              <a:t/>
            </a:r>
            <a:br>
              <a:rPr lang="en-US" dirty="0">
                <a:latin typeface="Optima" charset="0"/>
                <a:ea typeface="Optima" charset="0"/>
                <a:cs typeface="Optima" charset="0"/>
              </a:rPr>
            </a:br>
            <a:r>
              <a:rPr lang="en-US" sz="4000" dirty="0" smtClean="0">
                <a:latin typeface="Optima" charset="0"/>
                <a:ea typeface="Optima" charset="0"/>
                <a:cs typeface="Optima" charset="0"/>
              </a:rPr>
              <a:t>- </a:t>
            </a:r>
            <a:r>
              <a:rPr lang="en-US" sz="3600" dirty="0" smtClean="0">
                <a:latin typeface="Optima" charset="0"/>
                <a:ea typeface="Optima" charset="0"/>
                <a:cs typeface="Optima" charset="0"/>
              </a:rPr>
              <a:t>Maoist student wing leader</a:t>
            </a:r>
            <a:br>
              <a:rPr lang="en-US" sz="3600" dirty="0" smtClean="0">
                <a:latin typeface="Optima" charset="0"/>
                <a:ea typeface="Optima" charset="0"/>
                <a:cs typeface="Optima" charset="0"/>
              </a:rPr>
            </a:br>
            <a:r>
              <a:rPr lang="en-US" sz="3600" dirty="0" err="1" smtClean="0">
                <a:latin typeface="Optima" charset="0"/>
                <a:ea typeface="Optima" charset="0"/>
                <a:cs typeface="Optima" charset="0"/>
              </a:rPr>
              <a:t>Rolpa</a:t>
            </a:r>
            <a:r>
              <a:rPr lang="en-US" sz="3600" dirty="0" smtClean="0">
                <a:latin typeface="Optima" charset="0"/>
                <a:ea typeface="Optima" charset="0"/>
                <a:cs typeface="Optima" charset="0"/>
              </a:rPr>
              <a:t>, Nepal, May 2014</a:t>
            </a:r>
            <a:endParaRPr lang="en-US" sz="3600" dirty="0">
              <a:latin typeface="Optima" charset="0"/>
              <a:ea typeface="Optima" charset="0"/>
              <a:cs typeface="Optima" charset="0"/>
            </a:endParaRPr>
          </a:p>
        </p:txBody>
      </p:sp>
      <p:sp>
        <p:nvSpPr>
          <p:cNvPr id="5" name="CR and PB Across Four Stages of Conflict"/>
          <p:cNvSpPr txBox="1">
            <a:spLocks/>
          </p:cNvSpPr>
          <p:nvPr/>
        </p:nvSpPr>
        <p:spPr>
          <a:xfrm>
            <a:off x="355600" y="8718550"/>
            <a:ext cx="121920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97500"/>
          </a:bodyPr>
          <a:lstStyle>
            <a:lvl1pPr marL="0" marR="0" indent="0" algn="l" defTabSz="449833" rtl="0" latinLnBrk="0">
              <a:lnSpc>
                <a:spcPct val="100000"/>
              </a:lnSpc>
              <a:spcBef>
                <a:spcPts val="0"/>
              </a:spcBef>
              <a:spcAft>
                <a:spcPts val="0"/>
              </a:spcAft>
              <a:buClrTx/>
              <a:buSzTx/>
              <a:buFontTx/>
              <a:buNone/>
              <a:tabLst/>
              <a:defRPr sz="4928" b="0" i="0" u="none" strike="noStrike" cap="none" spc="-98" baseline="0">
                <a:ln>
                  <a:noFill/>
                </a:ln>
                <a:solidFill>
                  <a:schemeClr val="accent1">
                    <a:hueOff val="54750"/>
                    <a:satOff val="-1697"/>
                    <a:lumOff val="-18038"/>
                  </a:schemeClr>
                </a:solidFill>
                <a:uFillTx/>
                <a:latin typeface="Optima"/>
                <a:ea typeface="Optima"/>
                <a:cs typeface="Optima"/>
                <a:sym typeface="Optima"/>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9pPr>
          </a:lstStyle>
          <a:p>
            <a:pPr hangingPunct="1"/>
            <a:r>
              <a:rPr lang="en-US" dirty="0" smtClean="0"/>
              <a:t>From Latent to Overt Conflict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291" y="4052456"/>
            <a:ext cx="6109982" cy="4090154"/>
          </a:xfrm>
          <a:prstGeom prst="rect">
            <a:avLst/>
          </a:prstGeom>
        </p:spPr>
      </p:pic>
    </p:spTree>
    <p:extLst>
      <p:ext uri="{BB962C8B-B14F-4D97-AF65-F5344CB8AC3E}">
        <p14:creationId xmlns:p14="http://schemas.microsoft.com/office/powerpoint/2010/main" val="12643778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50372" y="1018309"/>
            <a:ext cx="12293600" cy="6504709"/>
          </a:xfrm>
        </p:spPr>
        <p:txBody>
          <a:bodyPr>
            <a:normAutofit fontScale="90000"/>
          </a:bodyPr>
          <a:lstStyle/>
          <a:p>
            <a:r>
              <a:rPr lang="en-US" sz="4400" dirty="0" smtClean="0">
                <a:latin typeface="Optima" charset="0"/>
                <a:ea typeface="Optima" charset="0"/>
                <a:cs typeface="Optima" charset="0"/>
              </a:rPr>
              <a:t>“We </a:t>
            </a:r>
            <a:r>
              <a:rPr lang="en-US" sz="4400" dirty="0">
                <a:latin typeface="Optima" charset="0"/>
                <a:ea typeface="Optima" charset="0"/>
                <a:cs typeface="Optima" charset="0"/>
              </a:rPr>
              <a:t>didn’t turn to guns like fools. We first raised our voice peacefully, but the </a:t>
            </a:r>
            <a:r>
              <a:rPr lang="en-US" sz="4400" dirty="0" smtClean="0">
                <a:latin typeface="Optima" charset="0"/>
                <a:ea typeface="Optima" charset="0"/>
                <a:cs typeface="Optima" charset="0"/>
              </a:rPr>
              <a:t>government </a:t>
            </a:r>
            <a:r>
              <a:rPr lang="en-US" sz="4400" dirty="0">
                <a:latin typeface="Optima" charset="0"/>
                <a:ea typeface="Optima" charset="0"/>
                <a:cs typeface="Optima" charset="0"/>
              </a:rPr>
              <a:t>ignored us. . . We raised our voice through mass mobilization for people’s rights. We did an ‘</a:t>
            </a:r>
            <a:r>
              <a:rPr lang="en-US" sz="4400" dirty="0" err="1">
                <a:latin typeface="Optima" charset="0"/>
                <a:ea typeface="Optima" charset="0"/>
                <a:cs typeface="Optima" charset="0"/>
              </a:rPr>
              <a:t>andolan</a:t>
            </a:r>
            <a:r>
              <a:rPr lang="en-US" sz="4400" dirty="0">
                <a:latin typeface="Optima" charset="0"/>
                <a:ea typeface="Optima" charset="0"/>
                <a:cs typeface="Optima" charset="0"/>
              </a:rPr>
              <a:t>’ in </a:t>
            </a:r>
            <a:r>
              <a:rPr lang="en-US" sz="4400" dirty="0" err="1">
                <a:latin typeface="Optima" charset="0"/>
                <a:ea typeface="Optima" charset="0"/>
                <a:cs typeface="Optima" charset="0"/>
              </a:rPr>
              <a:t>Rolpa’s</a:t>
            </a:r>
            <a:r>
              <a:rPr lang="en-US" sz="4400" dirty="0">
                <a:latin typeface="Optima" charset="0"/>
                <a:ea typeface="Optima" charset="0"/>
                <a:cs typeface="Optima" charset="0"/>
              </a:rPr>
              <a:t> headquarters. We did an ‘</a:t>
            </a:r>
            <a:r>
              <a:rPr lang="en-US" sz="4400" dirty="0" err="1">
                <a:latin typeface="Optima" charset="0"/>
                <a:ea typeface="Optima" charset="0"/>
                <a:cs typeface="Optima" charset="0"/>
              </a:rPr>
              <a:t>andolan</a:t>
            </a:r>
            <a:r>
              <a:rPr lang="en-US" sz="4400" dirty="0">
                <a:latin typeface="Optima" charset="0"/>
                <a:ea typeface="Optima" charset="0"/>
                <a:cs typeface="Optima" charset="0"/>
              </a:rPr>
              <a:t>’ against the </a:t>
            </a:r>
            <a:r>
              <a:rPr lang="en-US" sz="4400" dirty="0" err="1">
                <a:latin typeface="Optima" charset="0"/>
                <a:ea typeface="Optima" charset="0"/>
                <a:cs typeface="Optima" charset="0"/>
              </a:rPr>
              <a:t>Mahakali</a:t>
            </a:r>
            <a:r>
              <a:rPr lang="en-US" sz="4400" dirty="0">
                <a:latin typeface="Optima" charset="0"/>
                <a:ea typeface="Optima" charset="0"/>
                <a:cs typeface="Optima" charset="0"/>
              </a:rPr>
              <a:t> treaty. . . We tried different ways of raising our voice. . . but they didn’t listen to that.” </a:t>
            </a:r>
            <a:r>
              <a:rPr lang="en-US" dirty="0">
                <a:latin typeface="Optima" charset="0"/>
                <a:ea typeface="Optima" charset="0"/>
                <a:cs typeface="Optima" charset="0"/>
              </a:rPr>
              <a:t/>
            </a:r>
            <a:br>
              <a:rPr lang="en-US" dirty="0">
                <a:latin typeface="Optima" charset="0"/>
                <a:ea typeface="Optima" charset="0"/>
                <a:cs typeface="Optima" charset="0"/>
              </a:rPr>
            </a:br>
            <a:r>
              <a:rPr lang="en-US" dirty="0">
                <a:latin typeface="Optima" charset="0"/>
                <a:ea typeface="Optima" charset="0"/>
                <a:cs typeface="Optima" charset="0"/>
              </a:rPr>
              <a:t/>
            </a:r>
            <a:br>
              <a:rPr lang="en-US" dirty="0">
                <a:latin typeface="Optima" charset="0"/>
                <a:ea typeface="Optima" charset="0"/>
                <a:cs typeface="Optima" charset="0"/>
              </a:rPr>
            </a:br>
            <a:r>
              <a:rPr lang="en-US" sz="3600" dirty="0" smtClean="0">
                <a:latin typeface="Optima" charset="0"/>
                <a:ea typeface="Optima" charset="0"/>
                <a:cs typeface="Optima" charset="0"/>
              </a:rPr>
              <a:t>- Maoist village </a:t>
            </a:r>
            <a:r>
              <a:rPr lang="en-US" sz="3600" dirty="0">
                <a:latin typeface="Optima" charset="0"/>
                <a:ea typeface="Optima" charset="0"/>
                <a:cs typeface="Optima" charset="0"/>
              </a:rPr>
              <a:t>l</a:t>
            </a:r>
            <a:r>
              <a:rPr lang="en-US" sz="3600" dirty="0" smtClean="0">
                <a:latin typeface="Optima" charset="0"/>
                <a:ea typeface="Optima" charset="0"/>
                <a:cs typeface="Optima" charset="0"/>
              </a:rPr>
              <a:t>eader in </a:t>
            </a:r>
            <a:r>
              <a:rPr lang="en-US" sz="3600" dirty="0" err="1" smtClean="0">
                <a:latin typeface="Optima" charset="0"/>
                <a:ea typeface="Optima" charset="0"/>
                <a:cs typeface="Optima" charset="0"/>
              </a:rPr>
              <a:t>Rolpa</a:t>
            </a:r>
            <a:r>
              <a:rPr lang="en-US" sz="3600" dirty="0" smtClean="0">
                <a:latin typeface="Optima" charset="0"/>
                <a:ea typeface="Optima" charset="0"/>
                <a:cs typeface="Optima" charset="0"/>
              </a:rPr>
              <a:t>, Nepal </a:t>
            </a:r>
            <a:br>
              <a:rPr lang="en-US" sz="3600" dirty="0" smtClean="0">
                <a:latin typeface="Optima" charset="0"/>
                <a:ea typeface="Optima" charset="0"/>
                <a:cs typeface="Optima" charset="0"/>
              </a:rPr>
            </a:br>
            <a:r>
              <a:rPr lang="en-US" sz="3600" dirty="0" smtClean="0">
                <a:latin typeface="Optima" charset="0"/>
                <a:ea typeface="Optima" charset="0"/>
                <a:cs typeface="Optima" charset="0"/>
              </a:rPr>
              <a:t>(Interview conducted May 2014)</a:t>
            </a:r>
            <a:endParaRPr lang="en-US" sz="3600" dirty="0">
              <a:latin typeface="Optima" charset="0"/>
              <a:ea typeface="Optima" charset="0"/>
              <a:cs typeface="Optima" charset="0"/>
            </a:endParaRPr>
          </a:p>
        </p:txBody>
      </p:sp>
      <p:sp>
        <p:nvSpPr>
          <p:cNvPr id="5" name="CR and PB Across Four Stages of Conflict"/>
          <p:cNvSpPr txBox="1">
            <a:spLocks/>
          </p:cNvSpPr>
          <p:nvPr/>
        </p:nvSpPr>
        <p:spPr>
          <a:xfrm>
            <a:off x="355600" y="8718550"/>
            <a:ext cx="121920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97500"/>
          </a:bodyPr>
          <a:lstStyle>
            <a:lvl1pPr marL="0" marR="0" indent="0" algn="l" defTabSz="449833" rtl="0" latinLnBrk="0">
              <a:lnSpc>
                <a:spcPct val="100000"/>
              </a:lnSpc>
              <a:spcBef>
                <a:spcPts val="0"/>
              </a:spcBef>
              <a:spcAft>
                <a:spcPts val="0"/>
              </a:spcAft>
              <a:buClrTx/>
              <a:buSzTx/>
              <a:buFontTx/>
              <a:buNone/>
              <a:tabLst/>
              <a:defRPr sz="4928" b="0" i="0" u="none" strike="noStrike" cap="none" spc="-98" baseline="0">
                <a:ln>
                  <a:noFill/>
                </a:ln>
                <a:solidFill>
                  <a:schemeClr val="accent1">
                    <a:hueOff val="54750"/>
                    <a:satOff val="-1697"/>
                    <a:lumOff val="-18038"/>
                  </a:schemeClr>
                </a:solidFill>
                <a:uFillTx/>
                <a:latin typeface="Optima"/>
                <a:ea typeface="Optima"/>
                <a:cs typeface="Optima"/>
                <a:sym typeface="Optima"/>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9pPr>
          </a:lstStyle>
          <a:p>
            <a:pPr hangingPunct="1"/>
            <a:r>
              <a:rPr lang="en-US" dirty="0" smtClean="0"/>
              <a:t>From Latent to Overt Conflict</a:t>
            </a:r>
            <a:endParaRPr lang="en-US" dirty="0"/>
          </a:p>
        </p:txBody>
      </p:sp>
    </p:spTree>
    <p:extLst>
      <p:ext uri="{BB962C8B-B14F-4D97-AF65-F5344CB8AC3E}">
        <p14:creationId xmlns:p14="http://schemas.microsoft.com/office/powerpoint/2010/main" val="192998200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0" name="Table"/>
          <p:cNvGraphicFramePr/>
          <p:nvPr>
            <p:extLst>
              <p:ext uri="{D42A27DB-BD31-4B8C-83A1-F6EECF244321}">
                <p14:modId xmlns:p14="http://schemas.microsoft.com/office/powerpoint/2010/main" val="860670407"/>
              </p:ext>
            </p:extLst>
          </p:nvPr>
        </p:nvGraphicFramePr>
        <p:xfrm>
          <a:off x="361950" y="1200394"/>
          <a:ext cx="12280900" cy="7674704"/>
        </p:xfrm>
        <a:graphic>
          <a:graphicData uri="http://schemas.openxmlformats.org/drawingml/2006/table">
            <a:tbl>
              <a:tblPr firstRow="1" firstCol="1">
                <a:tableStyleId>{4C3C2611-4C71-4FC5-86AE-919BDF0F9419}</a:tableStyleId>
              </a:tblPr>
              <a:tblGrid>
                <a:gridCol w="3989686"/>
                <a:gridCol w="8291214"/>
              </a:tblGrid>
              <a:tr h="1527516">
                <a:tc>
                  <a:txBody>
                    <a:bodyPr/>
                    <a:lstStyle/>
                    <a:p>
                      <a:pPr defTabSz="914400">
                        <a:tabLst>
                          <a:tab pos="914400" algn="l"/>
                        </a:tabLst>
                        <a:defRPr sz="2400">
                          <a:effectLst>
                            <a:outerShdw blurRad="25400" dist="12700" dir="5400000" rotWithShape="0">
                              <a:srgbClr val="000000">
                                <a:alpha val="50000"/>
                              </a:srgbClr>
                            </a:outerShdw>
                          </a:effectLst>
                          <a:latin typeface="Optima"/>
                          <a:ea typeface="Optima"/>
                          <a:cs typeface="Optima"/>
                          <a:sym typeface="Optima"/>
                        </a:defRPr>
                      </a:pPr>
                      <a:endParaRPr/>
                    </a:p>
                  </a:txBody>
                  <a:tcPr marL="50800" marR="50800" marT="50800" marB="50800" anchor="ctr" horzOverflow="overflow">
                    <a:lnL w="12700">
                      <a:solidFill>
                        <a:srgbClr val="7695B6"/>
                      </a:solidFill>
                      <a:miter lim="400000"/>
                    </a:lnL>
                    <a:blipFill rotWithShape="1">
                      <a:blip r:embed="rId2"/>
                      <a:srcRect/>
                      <a:tile tx="0" ty="0" sx="100000" sy="100000" flip="none" algn="tl"/>
                    </a:blipFill>
                  </a:tcPr>
                </a:tc>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PHASE II : OVERT CONFLICT (1996-2006)</a:t>
                      </a:r>
                    </a:p>
                  </a:txBody>
                  <a:tcPr marL="50800" marR="50800" marT="50800" marB="50800" anchor="ctr" horzOverflow="overflow">
                    <a:lnR w="12700">
                      <a:solidFill>
                        <a:srgbClr val="7695B6"/>
                      </a:solidFill>
                      <a:miter lim="400000"/>
                    </a:lnR>
                    <a:blipFill rotWithShape="1">
                      <a:blip r:embed="rId2"/>
                      <a:srcRect/>
                      <a:tile tx="0" ty="0" sx="100000" sy="100000" flip="none" algn="tl"/>
                    </a:blipFill>
                  </a:tcPr>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Features of 
Conflict Phase</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rPr dirty="0"/>
                        <a:t>Ten years of violent insurgency that kills </a:t>
                      </a:r>
                      <a:r>
                        <a:rPr dirty="0" smtClean="0"/>
                        <a:t>1</a:t>
                      </a:r>
                      <a:r>
                        <a:rPr lang="en-US" dirty="0" smtClean="0"/>
                        <a:t>7</a:t>
                      </a:r>
                      <a:r>
                        <a:rPr dirty="0" smtClean="0"/>
                        <a:t>,000</a:t>
                      </a:r>
                      <a:endParaRPr dirty="0"/>
                    </a:p>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rPr smtClean="0"/>
                        <a:t>1</a:t>
                      </a:r>
                      <a:r>
                        <a:rPr lang="en-US" smtClean="0"/>
                        <a:t>9</a:t>
                      </a:r>
                      <a:r>
                        <a:rPr smtClean="0"/>
                        <a:t> </a:t>
                      </a:r>
                      <a:r>
                        <a:rPr dirty="0"/>
                        <a:t>days of civil resistance that leads to peace negotiations</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Civil Resistance
Strategies</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17 days of mass protest and general strike made possible by cooperation between political parties and Maoist insurgents</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Peacebuilding 
Strategies</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Efforts at negotiation throughout latter half of civil war</a:t>
                      </a:r>
                    </a:p>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Transition to Civil resistance made possible by negotiated agreement between political parties and Maoists</a:t>
                      </a:r>
                    </a:p>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Heavy Indian involvement</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Impact</a:t>
                      </a:r>
                    </a:p>
                  </a:txBody>
                  <a:tcPr marL="50800" marR="50800" marT="50800" marB="50800" anchor="ctr" horzOverflow="overflow">
                    <a:lnB w="12700">
                      <a:solidFill>
                        <a:srgbClr val="7695B6"/>
                      </a:solidFill>
                      <a:miter lim="400000"/>
                    </a:lnB>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rPr dirty="0"/>
                        <a:t>King agrees to restore parliamentary democracy</a:t>
                      </a:r>
                    </a:p>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rPr dirty="0"/>
                        <a:t>Political parties agree to negotiate with Maoists for permanent settlement</a:t>
                      </a:r>
                    </a:p>
                  </a:txBody>
                  <a:tcPr marL="50800" marR="50800" marT="50800" marB="50800" anchor="ctr" horzOverflow="overflow"/>
                </a:tc>
              </a:tr>
            </a:tbl>
          </a:graphicData>
        </a:graphic>
      </p:graphicFrame>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R and PB Across Four Stages of Conflict"/>
          <p:cNvSpPr txBox="1">
            <a:spLocks/>
          </p:cNvSpPr>
          <p:nvPr/>
        </p:nvSpPr>
        <p:spPr>
          <a:xfrm>
            <a:off x="355600" y="8718550"/>
            <a:ext cx="121920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97500"/>
          </a:bodyPr>
          <a:lstStyle>
            <a:lvl1pPr marL="0" marR="0" indent="0" algn="l" defTabSz="449833" rtl="0" latinLnBrk="0">
              <a:lnSpc>
                <a:spcPct val="100000"/>
              </a:lnSpc>
              <a:spcBef>
                <a:spcPts val="0"/>
              </a:spcBef>
              <a:spcAft>
                <a:spcPts val="0"/>
              </a:spcAft>
              <a:buClrTx/>
              <a:buSzTx/>
              <a:buFontTx/>
              <a:buNone/>
              <a:tabLst/>
              <a:defRPr sz="4928" b="0" i="0" u="none" strike="noStrike" cap="none" spc="-98" baseline="0">
                <a:ln>
                  <a:noFill/>
                </a:ln>
                <a:solidFill>
                  <a:schemeClr val="accent1">
                    <a:hueOff val="54750"/>
                    <a:satOff val="-1697"/>
                    <a:lumOff val="-18038"/>
                  </a:schemeClr>
                </a:solidFill>
                <a:uFillTx/>
                <a:latin typeface="Optima"/>
                <a:ea typeface="Optima"/>
                <a:cs typeface="Optima"/>
                <a:sym typeface="Optima"/>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9pPr>
          </a:lstStyle>
          <a:p>
            <a:pPr hangingPunct="1"/>
            <a:r>
              <a:rPr lang="en-US" dirty="0" smtClean="0"/>
              <a:t>Faces of the People’s War </a:t>
            </a:r>
            <a:r>
              <a:rPr lang="en-US" sz="2700" dirty="0" smtClean="0"/>
              <a:t>(Credit: </a:t>
            </a:r>
            <a:r>
              <a:rPr lang="en-US" sz="2700" dirty="0" err="1" smtClean="0"/>
              <a:t>Subodh</a:t>
            </a:r>
            <a:r>
              <a:rPr lang="en-US" sz="2700" dirty="0" smtClean="0"/>
              <a:t> </a:t>
            </a:r>
            <a:r>
              <a:rPr lang="en-US" sz="2700" dirty="0"/>
              <a:t>R. </a:t>
            </a:r>
            <a:r>
              <a:rPr lang="en-US" sz="2700" dirty="0" err="1" smtClean="0"/>
              <a:t>Serpali</a:t>
            </a:r>
            <a:r>
              <a:rPr lang="en-US" sz="2700" dirty="0"/>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486" y="581891"/>
            <a:ext cx="11092228" cy="7487072"/>
          </a:xfrm>
          <a:prstGeom prst="rect">
            <a:avLst/>
          </a:prstGeom>
        </p:spPr>
      </p:pic>
    </p:spTree>
    <p:extLst>
      <p:ext uri="{BB962C8B-B14F-4D97-AF65-F5344CB8AC3E}">
        <p14:creationId xmlns:p14="http://schemas.microsoft.com/office/powerpoint/2010/main" val="544855719"/>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R and PB Across Four Stages of Conflict"/>
          <p:cNvSpPr txBox="1">
            <a:spLocks/>
          </p:cNvSpPr>
          <p:nvPr/>
        </p:nvSpPr>
        <p:spPr>
          <a:xfrm>
            <a:off x="355600" y="8718550"/>
            <a:ext cx="121920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97500"/>
          </a:bodyPr>
          <a:lstStyle>
            <a:lvl1pPr marL="0" marR="0" indent="0" algn="l" defTabSz="449833" rtl="0" latinLnBrk="0">
              <a:lnSpc>
                <a:spcPct val="100000"/>
              </a:lnSpc>
              <a:spcBef>
                <a:spcPts val="0"/>
              </a:spcBef>
              <a:spcAft>
                <a:spcPts val="0"/>
              </a:spcAft>
              <a:buClrTx/>
              <a:buSzTx/>
              <a:buFontTx/>
              <a:buNone/>
              <a:tabLst/>
              <a:defRPr sz="4928" b="0" i="0" u="none" strike="noStrike" cap="none" spc="-98" baseline="0">
                <a:ln>
                  <a:noFill/>
                </a:ln>
                <a:solidFill>
                  <a:schemeClr val="accent1">
                    <a:hueOff val="54750"/>
                    <a:satOff val="-1697"/>
                    <a:lumOff val="-18038"/>
                  </a:schemeClr>
                </a:solidFill>
                <a:uFillTx/>
                <a:latin typeface="Optima"/>
                <a:ea typeface="Optima"/>
                <a:cs typeface="Optima"/>
                <a:sym typeface="Optima"/>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9pPr>
          </a:lstStyle>
          <a:p>
            <a:pPr hangingPunct="1"/>
            <a:r>
              <a:rPr lang="en-US" dirty="0" smtClean="0"/>
              <a:t>Faces of the </a:t>
            </a:r>
            <a:r>
              <a:rPr lang="en-US" dirty="0" err="1" smtClean="0"/>
              <a:t>Loktantra</a:t>
            </a:r>
            <a:r>
              <a:rPr lang="en-US" dirty="0" smtClean="0"/>
              <a:t> </a:t>
            </a:r>
            <a:r>
              <a:rPr lang="en-US" dirty="0" err="1" smtClean="0"/>
              <a:t>Andolan</a:t>
            </a:r>
            <a:r>
              <a:rPr lang="en-US" dirty="0" smtClean="0"/>
              <a:t> </a:t>
            </a:r>
            <a:r>
              <a:rPr lang="en-US" sz="2500" dirty="0" smtClean="0"/>
              <a:t>(Credit: Saurabh Das, AP)</a:t>
            </a:r>
            <a:endParaRPr lang="en-US" sz="2500" dirty="0"/>
          </a:p>
        </p:txBody>
      </p:sp>
      <p:pic>
        <p:nvPicPr>
          <p:cNvPr id="3" name="Picture 2"/>
          <p:cNvPicPr>
            <a:picLocks noChangeAspect="1"/>
          </p:cNvPicPr>
          <p:nvPr/>
        </p:nvPicPr>
        <p:blipFill>
          <a:blip r:embed="rId2"/>
          <a:stretch>
            <a:fillRect/>
          </a:stretch>
        </p:blipFill>
        <p:spPr>
          <a:xfrm>
            <a:off x="789709" y="481444"/>
            <a:ext cx="11323782" cy="7839541"/>
          </a:xfrm>
          <a:prstGeom prst="rect">
            <a:avLst/>
          </a:prstGeom>
        </p:spPr>
      </p:pic>
    </p:spTree>
    <p:extLst>
      <p:ext uri="{BB962C8B-B14F-4D97-AF65-F5344CB8AC3E}">
        <p14:creationId xmlns:p14="http://schemas.microsoft.com/office/powerpoint/2010/main" val="53101391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2" name="Table"/>
          <p:cNvGraphicFramePr/>
          <p:nvPr>
            <p:extLst>
              <p:ext uri="{D42A27DB-BD31-4B8C-83A1-F6EECF244321}">
                <p14:modId xmlns:p14="http://schemas.microsoft.com/office/powerpoint/2010/main" val="2031910608"/>
              </p:ext>
            </p:extLst>
          </p:nvPr>
        </p:nvGraphicFramePr>
        <p:xfrm>
          <a:off x="361950" y="1200394"/>
          <a:ext cx="12280900" cy="7674704"/>
        </p:xfrm>
        <a:graphic>
          <a:graphicData uri="http://schemas.openxmlformats.org/drawingml/2006/table">
            <a:tbl>
              <a:tblPr firstRow="1" firstCol="1">
                <a:tableStyleId>{4C3C2611-4C71-4FC5-86AE-919BDF0F9419}</a:tableStyleId>
              </a:tblPr>
              <a:tblGrid>
                <a:gridCol w="3989686"/>
                <a:gridCol w="8291214"/>
              </a:tblGrid>
              <a:tr h="1527516">
                <a:tc>
                  <a:txBody>
                    <a:bodyPr/>
                    <a:lstStyle/>
                    <a:p>
                      <a:pPr defTabSz="914400">
                        <a:tabLst>
                          <a:tab pos="914400" algn="l"/>
                        </a:tabLst>
                        <a:defRPr sz="2400">
                          <a:effectLst>
                            <a:outerShdw blurRad="25400" dist="12700" dir="5400000" rotWithShape="0">
                              <a:srgbClr val="000000">
                                <a:alpha val="50000"/>
                              </a:srgbClr>
                            </a:outerShdw>
                          </a:effectLst>
                          <a:latin typeface="Optima"/>
                          <a:ea typeface="Optima"/>
                          <a:cs typeface="Optima"/>
                          <a:sym typeface="Optima"/>
                        </a:defRPr>
                      </a:pPr>
                      <a:endParaRPr/>
                    </a:p>
                  </a:txBody>
                  <a:tcPr marL="50800" marR="50800" marT="50800" marB="50800" anchor="ctr" horzOverflow="overflow">
                    <a:lnL w="12700">
                      <a:solidFill>
                        <a:srgbClr val="7695B6"/>
                      </a:solidFill>
                      <a:miter lim="400000"/>
                    </a:lnL>
                    <a:blipFill rotWithShape="1">
                      <a:blip r:embed="rId2"/>
                      <a:srcRect/>
                      <a:tile tx="0" ty="0" sx="100000" sy="100000" flip="none" algn="tl"/>
                    </a:blipFill>
                  </a:tcPr>
                </a:tc>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PHASE III : CONFLICT SETTLEMENT (2006)</a:t>
                      </a:r>
                    </a:p>
                  </a:txBody>
                  <a:tcPr marL="50800" marR="50800" marT="50800" marB="50800" anchor="ctr" horzOverflow="overflow">
                    <a:lnR w="12700">
                      <a:solidFill>
                        <a:srgbClr val="7695B6"/>
                      </a:solidFill>
                      <a:miter lim="400000"/>
                    </a:lnR>
                    <a:blipFill rotWithShape="1">
                      <a:blip r:embed="rId2"/>
                      <a:srcRect/>
                      <a:tile tx="0" ty="0" sx="100000" sy="100000" flip="none" algn="tl"/>
                    </a:blipFill>
                  </a:tcPr>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Features of 
Conflict Phase</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Several months of negotiations between Maoists and political parties leading to Comprehensive Peace Agreement</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Civil Resistance
Strategies</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Little use of popular pressure in this phase, the main leverage was a threatened return to armed violence</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Peacebuilding 
Strategies</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Dialogue focused primarily on political next steps, rather than durable solution to underlying conflict issues</a:t>
                      </a:r>
                    </a:p>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Both sides preparing for a transformation to political competition</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dirty="0">
                          <a:solidFill>
                            <a:srgbClr val="F6F4EF"/>
                          </a:solidFill>
                          <a:effectLst>
                            <a:outerShdw blurRad="25400" dist="12700" dir="5400000" rotWithShape="0">
                              <a:srgbClr val="000000">
                                <a:alpha val="50000"/>
                              </a:srgbClr>
                            </a:outerShdw>
                          </a:effectLst>
                          <a:latin typeface="Optima"/>
                          <a:ea typeface="Optima"/>
                          <a:cs typeface="Optima"/>
                          <a:sym typeface="Optima"/>
                        </a:rPr>
                        <a:t>Impact</a:t>
                      </a:r>
                    </a:p>
                  </a:txBody>
                  <a:tcPr marL="50800" marR="50800" marT="50800" marB="50800" anchor="ctr" horzOverflow="overflow">
                    <a:lnB w="12700">
                      <a:solidFill>
                        <a:srgbClr val="7695B6"/>
                      </a:solidFill>
                      <a:miter lim="400000"/>
                    </a:lnB>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rPr dirty="0"/>
                        <a:t>Successful completion of peace agreement, but many of the most contentious issues deferred to constitution-writing process</a:t>
                      </a:r>
                    </a:p>
                  </a:txBody>
                  <a:tcPr marL="50800" marR="50800" marT="50800" marB="50800" anchor="ctr" horzOverflow="overflow"/>
                </a:tc>
              </a:tr>
            </a:tbl>
          </a:graphicData>
        </a:graphic>
      </p:graphicFrame>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441035" y="1496290"/>
            <a:ext cx="12106565" cy="6053283"/>
          </a:xfrm>
          <a:prstGeom prst="rect">
            <a:avLst/>
          </a:prstGeom>
        </p:spPr>
      </p:pic>
      <p:sp>
        <p:nvSpPr>
          <p:cNvPr id="11" name="CR and PB Across Four Stages of Conflict"/>
          <p:cNvSpPr txBox="1">
            <a:spLocks/>
          </p:cNvSpPr>
          <p:nvPr/>
        </p:nvSpPr>
        <p:spPr>
          <a:xfrm>
            <a:off x="355600" y="8718550"/>
            <a:ext cx="121920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97500"/>
          </a:bodyPr>
          <a:lstStyle>
            <a:lvl1pPr marL="0" marR="0" indent="0" algn="l" defTabSz="449833" rtl="0" latinLnBrk="0">
              <a:lnSpc>
                <a:spcPct val="100000"/>
              </a:lnSpc>
              <a:spcBef>
                <a:spcPts val="0"/>
              </a:spcBef>
              <a:spcAft>
                <a:spcPts val="0"/>
              </a:spcAft>
              <a:buClrTx/>
              <a:buSzTx/>
              <a:buFontTx/>
              <a:buNone/>
              <a:tabLst/>
              <a:defRPr sz="4928" b="0" i="0" u="none" strike="noStrike" cap="none" spc="-98" baseline="0">
                <a:ln>
                  <a:noFill/>
                </a:ln>
                <a:solidFill>
                  <a:schemeClr val="accent1">
                    <a:hueOff val="54750"/>
                    <a:satOff val="-1697"/>
                    <a:lumOff val="-18038"/>
                  </a:schemeClr>
                </a:solidFill>
                <a:uFillTx/>
                <a:latin typeface="Optima"/>
                <a:ea typeface="Optima"/>
                <a:cs typeface="Optima"/>
                <a:sym typeface="Optima"/>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9pPr>
          </a:lstStyle>
          <a:p>
            <a:pPr hangingPunct="1"/>
            <a:r>
              <a:rPr lang="en-US" dirty="0" smtClean="0"/>
              <a:t>Signing the Peace Treaty</a:t>
            </a:r>
            <a:endParaRPr lang="en-US" dirty="0"/>
          </a:p>
        </p:txBody>
      </p:sp>
    </p:spTree>
    <p:extLst>
      <p:ext uri="{BB962C8B-B14F-4D97-AF65-F5344CB8AC3E}">
        <p14:creationId xmlns:p14="http://schemas.microsoft.com/office/powerpoint/2010/main" val="1088023509"/>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R and PB Across Four Stages of Conflict"/>
          <p:cNvSpPr txBox="1">
            <a:spLocks/>
          </p:cNvSpPr>
          <p:nvPr/>
        </p:nvSpPr>
        <p:spPr>
          <a:xfrm>
            <a:off x="355600" y="8718550"/>
            <a:ext cx="12192001"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b">
            <a:normAutofit fontScale="97500"/>
          </a:bodyPr>
          <a:lstStyle>
            <a:lvl1pPr marL="0" marR="0" indent="0" algn="l" defTabSz="449833" rtl="0" latinLnBrk="0">
              <a:lnSpc>
                <a:spcPct val="100000"/>
              </a:lnSpc>
              <a:spcBef>
                <a:spcPts val="0"/>
              </a:spcBef>
              <a:spcAft>
                <a:spcPts val="0"/>
              </a:spcAft>
              <a:buClrTx/>
              <a:buSzTx/>
              <a:buFontTx/>
              <a:buNone/>
              <a:tabLst/>
              <a:defRPr sz="4928" b="0" i="0" u="none" strike="noStrike" cap="none" spc="-98" baseline="0">
                <a:ln>
                  <a:noFill/>
                </a:ln>
                <a:solidFill>
                  <a:schemeClr val="accent1">
                    <a:hueOff val="54750"/>
                    <a:satOff val="-1697"/>
                    <a:lumOff val="-18038"/>
                  </a:schemeClr>
                </a:solidFill>
                <a:uFillTx/>
                <a:latin typeface="Optima"/>
                <a:ea typeface="Optima"/>
                <a:cs typeface="Optima"/>
                <a:sym typeface="Optima"/>
              </a:defRPr>
            </a:lvl1pPr>
            <a:lvl2pPr marL="0" marR="0" indent="228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2pPr>
            <a:lvl3pPr marL="0" marR="0" indent="457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3pPr>
            <a:lvl4pPr marL="0" marR="0" indent="685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4pPr>
            <a:lvl5pPr marL="0" marR="0" indent="9144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5pPr>
            <a:lvl6pPr marL="0" marR="0" indent="11430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6pPr>
            <a:lvl7pPr marL="0" marR="0" indent="13716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7pPr>
            <a:lvl8pPr marL="0" marR="0" indent="16002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8pPr>
            <a:lvl9pPr marL="0" marR="0" indent="1828800" algn="l" defTabSz="584200" rtl="0" latinLnBrk="0">
              <a:lnSpc>
                <a:spcPct val="100000"/>
              </a:lnSpc>
              <a:spcBef>
                <a:spcPts val="0"/>
              </a:spcBef>
              <a:spcAft>
                <a:spcPts val="0"/>
              </a:spcAft>
              <a:buClrTx/>
              <a:buSzTx/>
              <a:buFontTx/>
              <a:buNone/>
              <a:tabLst/>
              <a:defRPr sz="6400" b="0" i="0" u="none" strike="noStrike" cap="none" spc="-128" baseline="0">
                <a:ln>
                  <a:noFill/>
                </a:ln>
                <a:solidFill>
                  <a:schemeClr val="accent1">
                    <a:hueOff val="54750"/>
                    <a:satOff val="-1697"/>
                    <a:lumOff val="-18038"/>
                  </a:schemeClr>
                </a:solidFill>
                <a:uFillTx/>
                <a:latin typeface="+mn-lt"/>
                <a:ea typeface="+mn-ea"/>
                <a:cs typeface="+mn-cs"/>
                <a:sym typeface="Didot"/>
              </a:defRPr>
            </a:lvl9pPr>
          </a:lstStyle>
          <a:p>
            <a:pPr hangingPunct="1"/>
            <a:r>
              <a:rPr lang="en-US" dirty="0" smtClean="0"/>
              <a:t>Continued Protests</a:t>
            </a:r>
            <a:r>
              <a:rPr lang="mr-IN" dirty="0" smtClean="0"/>
              <a:t>…</a:t>
            </a:r>
            <a:r>
              <a:rPr lang="en-US" dirty="0" smtClean="0"/>
              <a:t> </a:t>
            </a:r>
            <a:r>
              <a:rPr lang="en-US" sz="2500" dirty="0" smtClean="0"/>
              <a:t>(Credit: Puja Sen)</a:t>
            </a:r>
            <a:endParaRPr lang="en-US" sz="2500" dirty="0"/>
          </a:p>
        </p:txBody>
      </p:sp>
      <p:pic>
        <p:nvPicPr>
          <p:cNvPr id="2" name="Picture 1"/>
          <p:cNvPicPr>
            <a:picLocks noChangeAspect="1"/>
          </p:cNvPicPr>
          <p:nvPr/>
        </p:nvPicPr>
        <p:blipFill>
          <a:blip r:embed="rId2"/>
          <a:stretch>
            <a:fillRect/>
          </a:stretch>
        </p:blipFill>
        <p:spPr>
          <a:xfrm>
            <a:off x="1122484" y="316523"/>
            <a:ext cx="10658231" cy="7993673"/>
          </a:xfrm>
          <a:prstGeom prst="rect">
            <a:avLst/>
          </a:prstGeom>
        </p:spPr>
      </p:pic>
    </p:spTree>
    <p:extLst>
      <p:ext uri="{BB962C8B-B14F-4D97-AF65-F5344CB8AC3E}">
        <p14:creationId xmlns:p14="http://schemas.microsoft.com/office/powerpoint/2010/main" val="129204173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p:cNvGraphicFramePr/>
          <p:nvPr>
            <p:extLst>
              <p:ext uri="{D42A27DB-BD31-4B8C-83A1-F6EECF244321}">
                <p14:modId xmlns:p14="http://schemas.microsoft.com/office/powerpoint/2010/main" val="840733870"/>
              </p:ext>
            </p:extLst>
          </p:nvPr>
        </p:nvGraphicFramePr>
        <p:xfrm>
          <a:off x="361950" y="1200394"/>
          <a:ext cx="12280900" cy="7711828"/>
        </p:xfrm>
        <a:graphic>
          <a:graphicData uri="http://schemas.openxmlformats.org/drawingml/2006/table">
            <a:tbl>
              <a:tblPr firstRow="1" firstCol="1">
                <a:tableStyleId>{4C3C2611-4C71-4FC5-86AE-919BDF0F9419}</a:tableStyleId>
              </a:tblPr>
              <a:tblGrid>
                <a:gridCol w="3989686"/>
                <a:gridCol w="8291214"/>
              </a:tblGrid>
              <a:tr h="1527516">
                <a:tc>
                  <a:txBody>
                    <a:bodyPr/>
                    <a:lstStyle/>
                    <a:p>
                      <a:pPr defTabSz="914400">
                        <a:tabLst>
                          <a:tab pos="914400" algn="l"/>
                        </a:tabLst>
                        <a:defRPr sz="2400">
                          <a:effectLst>
                            <a:outerShdw blurRad="25400" dist="12700" dir="5400000" rotWithShape="0">
                              <a:srgbClr val="000000">
                                <a:alpha val="50000"/>
                              </a:srgbClr>
                            </a:outerShdw>
                          </a:effectLst>
                          <a:latin typeface="Optima"/>
                          <a:ea typeface="Optima"/>
                          <a:cs typeface="Optima"/>
                          <a:sym typeface="Optima"/>
                        </a:defRPr>
                      </a:pPr>
                      <a:endParaRPr/>
                    </a:p>
                  </a:txBody>
                  <a:tcPr marL="50800" marR="50800" marT="50800" marB="50800" anchor="ctr" horzOverflow="overflow">
                    <a:lnL w="12700">
                      <a:solidFill>
                        <a:srgbClr val="7695B6"/>
                      </a:solidFill>
                      <a:miter lim="400000"/>
                    </a:lnL>
                    <a:blipFill rotWithShape="1">
                      <a:blip r:embed="rId2"/>
                      <a:srcRect/>
                      <a:tile tx="0" ty="0" sx="100000" sy="100000" flip="none" algn="tl"/>
                    </a:blipFill>
                  </a:tcPr>
                </a:tc>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PHASE IV : POST-SETTLEMENT</a:t>
                      </a:r>
                    </a:p>
                  </a:txBody>
                  <a:tcPr marL="50800" marR="50800" marT="50800" marB="50800" anchor="ctr" horzOverflow="overflow">
                    <a:lnR w="12700">
                      <a:solidFill>
                        <a:srgbClr val="7695B6"/>
                      </a:solidFill>
                      <a:miter lim="400000"/>
                    </a:lnR>
                    <a:blipFill rotWithShape="1">
                      <a:blip r:embed="rId2"/>
                      <a:srcRect/>
                      <a:tile tx="0" ty="0" sx="100000" sy="100000" flip="none" algn="tl"/>
                    </a:blipFill>
                  </a:tcPr>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Features of 
Conflict Phase</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Continued instability as actors unable to agree on a constitutional framework or transitional justice</a:t>
                      </a:r>
                    </a:p>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Frequent nonviolent mobilization</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Civil Resistance
Strategies</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All actors frequently turn to protest and strike tactics as a way of trying to gain leverage in political negotiation</a:t>
                      </a:r>
                    </a:p>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Creates backlash against marginalized groups</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Peacebuilding 
Strategies</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Continued efforts at dialogue, both in parliament and communities supported by substantial international assistance</a:t>
                      </a:r>
                    </a:p>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IC accused by Nepali elites of fomenting conflict</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Impact</a:t>
                      </a:r>
                    </a:p>
                  </a:txBody>
                  <a:tcPr marL="50800" marR="50800" marT="50800" marB="50800" anchor="ctr" horzOverflow="overflow">
                    <a:lnB w="12700">
                      <a:solidFill>
                        <a:srgbClr val="7695B6"/>
                      </a:solidFill>
                      <a:miter lim="400000"/>
                    </a:lnB>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rPr dirty="0"/>
                        <a:t>Nepal has experienced no return to civil war, but continued political and social instability</a:t>
                      </a:r>
                    </a:p>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rPr dirty="0"/>
                        <a:t>Many grievances of marginalized groups remain unaddressed</a:t>
                      </a:r>
                    </a:p>
                  </a:txBody>
                  <a:tcPr marL="50800" marR="50800" marT="50800" marB="50800" anchor="ctr" horzOverflow="overflow"/>
                </a:tc>
              </a:tr>
            </a:tbl>
          </a:graphicData>
        </a:graphic>
      </p:graphicFrame>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Lessons"/>
          <p:cNvSpPr txBox="1">
            <a:spLocks noGrp="1"/>
          </p:cNvSpPr>
          <p:nvPr>
            <p:ph type="title"/>
          </p:nvPr>
        </p:nvSpPr>
        <p:spPr>
          <a:prstGeom prst="rect">
            <a:avLst/>
          </a:prstGeom>
        </p:spPr>
        <p:txBody>
          <a:bodyPr/>
          <a:lstStyle>
            <a:lvl1pPr>
              <a:defRPr>
                <a:latin typeface="Optima"/>
                <a:ea typeface="Optima"/>
                <a:cs typeface="Optima"/>
                <a:sym typeface="Optima"/>
              </a:defRPr>
            </a:lvl1pPr>
          </a:lstStyle>
          <a:p>
            <a:r>
              <a:t>Lessons</a:t>
            </a:r>
          </a:p>
        </p:txBody>
      </p:sp>
      <p:sp>
        <p:nvSpPr>
          <p:cNvPr id="177" name="Dudouet framework especially helpful in thinking through period of latent conflict and how it led to violence…"/>
          <p:cNvSpPr txBox="1">
            <a:spLocks noGrp="1"/>
          </p:cNvSpPr>
          <p:nvPr>
            <p:ph type="body" idx="1"/>
          </p:nvPr>
        </p:nvSpPr>
        <p:spPr>
          <a:xfrm>
            <a:off x="355600" y="2881287"/>
            <a:ext cx="12293600" cy="6324601"/>
          </a:xfrm>
          <a:prstGeom prst="rect">
            <a:avLst/>
          </a:prstGeom>
        </p:spPr>
        <p:txBody>
          <a:bodyPr/>
          <a:lstStyle/>
          <a:p>
            <a:pPr marL="396239" indent="-396239" defTabSz="455675">
              <a:spcBef>
                <a:spcPts val="3200"/>
              </a:spcBef>
              <a:defRPr sz="2964">
                <a:latin typeface="Optima"/>
                <a:ea typeface="Optima"/>
                <a:cs typeface="Optima"/>
                <a:sym typeface="Optima"/>
              </a:defRPr>
            </a:pPr>
            <a:r>
              <a:rPr dirty="0"/>
              <a:t>Dudouet framework especially helpful in thinking through period of latent conflict and how it led to violence</a:t>
            </a:r>
          </a:p>
          <a:p>
            <a:pPr marL="396239" indent="-396239" defTabSz="455675">
              <a:spcBef>
                <a:spcPts val="3200"/>
              </a:spcBef>
              <a:defRPr sz="2964">
                <a:latin typeface="Optima"/>
                <a:ea typeface="Optima"/>
                <a:cs typeface="Optima"/>
                <a:sym typeface="Optima"/>
              </a:defRPr>
            </a:pPr>
            <a:r>
              <a:rPr dirty="0"/>
              <a:t>Nepal’s Civil Resistance campaign a textbook example of the potential for CR + PB = “constructive conflict”</a:t>
            </a:r>
          </a:p>
          <a:p>
            <a:pPr marL="396239" indent="-396239" defTabSz="455675">
              <a:spcBef>
                <a:spcPts val="3200"/>
              </a:spcBef>
              <a:defRPr sz="2964">
                <a:latin typeface="Optima"/>
                <a:ea typeface="Optima"/>
                <a:cs typeface="Optima"/>
                <a:sym typeface="Optima"/>
              </a:defRPr>
            </a:pPr>
            <a:r>
              <a:rPr dirty="0"/>
              <a:t>In violent conflicts, can a transition to civil resistance be an alternative goal for peacebuilders rather than a peace agreement?</a:t>
            </a:r>
          </a:p>
          <a:p>
            <a:pPr marL="396239" indent="-396239" defTabSz="455675">
              <a:spcBef>
                <a:spcPts val="3200"/>
              </a:spcBef>
              <a:defRPr sz="2964">
                <a:latin typeface="Optima"/>
                <a:ea typeface="Optima"/>
                <a:cs typeface="Optima"/>
                <a:sym typeface="Optima"/>
              </a:defRPr>
            </a:pPr>
            <a:r>
              <a:rPr lang="en-US" dirty="0" smtClean="0"/>
              <a:t>Mixed lessons from </a:t>
            </a:r>
            <a:r>
              <a:rPr dirty="0" smtClean="0"/>
              <a:t>the </a:t>
            </a:r>
            <a:r>
              <a:rPr dirty="0"/>
              <a:t>Conflict Settlement and Post-Settlement Phases:</a:t>
            </a:r>
          </a:p>
          <a:p>
            <a:pPr marL="1584959" lvl="3" indent="-396239" defTabSz="455675">
              <a:spcBef>
                <a:spcPts val="3200"/>
              </a:spcBef>
              <a:defRPr sz="2964">
                <a:latin typeface="Optima"/>
                <a:ea typeface="Optima"/>
                <a:cs typeface="Optima"/>
                <a:sym typeface="Optima"/>
              </a:defRPr>
            </a:pPr>
            <a:r>
              <a:rPr dirty="0"/>
              <a:t>The CS phase did NOT follow PB best practices</a:t>
            </a:r>
          </a:p>
          <a:p>
            <a:pPr marL="1584959" lvl="3" indent="-396239" defTabSz="455675">
              <a:spcBef>
                <a:spcPts val="3200"/>
              </a:spcBef>
              <a:defRPr sz="2964">
                <a:latin typeface="Optima"/>
                <a:ea typeface="Optima"/>
                <a:cs typeface="Optima"/>
                <a:sym typeface="Optima"/>
              </a:defRPr>
            </a:pPr>
            <a:r>
              <a:rPr dirty="0"/>
              <a:t>Not sure if that was a good or a bad thing…</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Webinar Agenda"/>
          <p:cNvSpPr txBox="1">
            <a:spLocks noGrp="1"/>
          </p:cNvSpPr>
          <p:nvPr>
            <p:ph type="title"/>
          </p:nvPr>
        </p:nvSpPr>
        <p:spPr>
          <a:prstGeom prst="rect">
            <a:avLst/>
          </a:prstGeom>
        </p:spPr>
        <p:txBody>
          <a:bodyPr/>
          <a:lstStyle>
            <a:lvl1pPr>
              <a:defRPr>
                <a:latin typeface="Optima"/>
                <a:ea typeface="Optima"/>
                <a:cs typeface="Optima"/>
                <a:sym typeface="Optima"/>
              </a:defRPr>
            </a:lvl1pPr>
          </a:lstStyle>
          <a:p>
            <a:r>
              <a:t>Webinar Agenda</a:t>
            </a:r>
          </a:p>
        </p:txBody>
      </p:sp>
      <p:sp>
        <p:nvSpPr>
          <p:cNvPr id="143" name="Dudouet Framework for Peacebuilding and Civil Resistance…"/>
          <p:cNvSpPr txBox="1">
            <a:spLocks noGrp="1"/>
          </p:cNvSpPr>
          <p:nvPr>
            <p:ph type="body" idx="1"/>
          </p:nvPr>
        </p:nvSpPr>
        <p:spPr>
          <a:prstGeom prst="rect">
            <a:avLst/>
          </a:prstGeom>
        </p:spPr>
        <p:txBody>
          <a:bodyPr/>
          <a:lstStyle/>
          <a:p>
            <a:pPr>
              <a:defRPr>
                <a:latin typeface="Optima"/>
                <a:ea typeface="Optima"/>
                <a:cs typeface="Optima"/>
                <a:sym typeface="Optima"/>
              </a:defRPr>
            </a:pPr>
            <a:r>
              <a:rPr dirty="0" smtClean="0"/>
              <a:t>Nepal’s </a:t>
            </a:r>
            <a:r>
              <a:rPr dirty="0"/>
              <a:t>Maoist </a:t>
            </a:r>
            <a:r>
              <a:rPr dirty="0" smtClean="0"/>
              <a:t>Conflict</a:t>
            </a:r>
            <a:endParaRPr lang="en-US" dirty="0" smtClean="0"/>
          </a:p>
          <a:p>
            <a:pPr>
              <a:defRPr>
                <a:latin typeface="Optima"/>
                <a:ea typeface="Optima"/>
                <a:cs typeface="Optima"/>
                <a:sym typeface="Optima"/>
              </a:defRPr>
            </a:pPr>
            <a:r>
              <a:rPr lang="en-US" dirty="0"/>
              <a:t>Framework for Peacebuilding and Civil </a:t>
            </a:r>
            <a:r>
              <a:rPr lang="en-US" dirty="0" smtClean="0"/>
              <a:t>Resistance</a:t>
            </a:r>
            <a:endParaRPr dirty="0"/>
          </a:p>
          <a:p>
            <a:pPr>
              <a:defRPr>
                <a:latin typeface="Optima"/>
                <a:ea typeface="Optima"/>
                <a:cs typeface="Optima"/>
                <a:sym typeface="Optima"/>
              </a:defRPr>
            </a:pPr>
            <a:r>
              <a:rPr dirty="0"/>
              <a:t>Applying the Framework to Nepal’s Conflict</a:t>
            </a:r>
          </a:p>
          <a:p>
            <a:pPr>
              <a:defRPr>
                <a:latin typeface="Optima"/>
                <a:ea typeface="Optima"/>
                <a:cs typeface="Optima"/>
                <a:sym typeface="Optima"/>
              </a:defRPr>
            </a:pPr>
            <a:r>
              <a:rPr dirty="0"/>
              <a:t>Lessons from Nepal for CR and Peacebuilding</a:t>
            </a:r>
          </a:p>
          <a:p>
            <a:pPr>
              <a:defRPr>
                <a:latin typeface="Optima"/>
                <a:ea typeface="Optima"/>
                <a:cs typeface="Optima"/>
                <a:sym typeface="Optima"/>
              </a:defRPr>
            </a:pPr>
            <a:r>
              <a:rPr dirty="0"/>
              <a:t>Discussion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Dudouet: Contrasting CR and PB"/>
          <p:cNvSpPr txBox="1">
            <a:spLocks noGrp="1"/>
          </p:cNvSpPr>
          <p:nvPr>
            <p:ph type="title"/>
          </p:nvPr>
        </p:nvSpPr>
        <p:spPr>
          <a:xfrm>
            <a:off x="355600" y="8718550"/>
            <a:ext cx="11936791" cy="838200"/>
          </a:xfrm>
          <a:prstGeom prst="rect">
            <a:avLst/>
          </a:prstGeom>
        </p:spPr>
        <p:txBody>
          <a:bodyPr>
            <a:normAutofit fontScale="90000"/>
          </a:bodyPr>
          <a:lstStyle>
            <a:lvl1pPr defTabSz="449833">
              <a:defRPr sz="4928" spc="-98">
                <a:latin typeface="Optima"/>
                <a:ea typeface="Optima"/>
                <a:cs typeface="Optima"/>
                <a:sym typeface="Optima"/>
              </a:defRPr>
            </a:lvl1pPr>
          </a:lstStyle>
          <a:p>
            <a:r>
              <a:rPr lang="en-US" dirty="0" smtClean="0"/>
              <a:t>The Economist: Combatant Fatalities in Civil Wars</a:t>
            </a:r>
            <a:endParaRPr dirty="0"/>
          </a:p>
        </p:txBody>
      </p:sp>
      <p:pic>
        <p:nvPicPr>
          <p:cNvPr id="2" name="Picture 1"/>
          <p:cNvPicPr>
            <a:picLocks noChangeAspect="1"/>
          </p:cNvPicPr>
          <p:nvPr/>
        </p:nvPicPr>
        <p:blipFill>
          <a:blip r:embed="rId3"/>
          <a:stretch>
            <a:fillRect/>
          </a:stretch>
        </p:blipFill>
        <p:spPr>
          <a:xfrm>
            <a:off x="355600" y="0"/>
            <a:ext cx="8546426" cy="8457493"/>
          </a:xfrm>
          <a:prstGeom prst="rect">
            <a:avLst/>
          </a:prstGeom>
        </p:spPr>
      </p:pic>
      <p:cxnSp>
        <p:nvCxnSpPr>
          <p:cNvPr id="4" name="Straight Arrow Connector 3"/>
          <p:cNvCxnSpPr/>
          <p:nvPr/>
        </p:nvCxnSpPr>
        <p:spPr>
          <a:xfrm flipH="1">
            <a:off x="7917874" y="4010891"/>
            <a:ext cx="1662544" cy="1163782"/>
          </a:xfrm>
          <a:prstGeom prst="straightConnector1">
            <a:avLst/>
          </a:prstGeom>
          <a:noFill/>
          <a:ln w="63500" cap="flat">
            <a:solidFill>
              <a:schemeClr val="accent1">
                <a:hueOff val="109193"/>
                <a:satOff val="-4874"/>
                <a:lumOff val="12971"/>
              </a:schemeClr>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8" name="TextBox 7"/>
          <p:cNvSpPr txBox="1"/>
          <p:nvPr/>
        </p:nvSpPr>
        <p:spPr>
          <a:xfrm>
            <a:off x="9797228" y="3267098"/>
            <a:ext cx="2184893"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324863"/>
                </a:solidFill>
                <a:effectLst/>
                <a:uFillTx/>
                <a:latin typeface="Palatino"/>
                <a:ea typeface="Palatino"/>
                <a:cs typeface="Palatino"/>
                <a:sym typeface="Palatino"/>
              </a:rPr>
              <a:t>NEPAL’S</a:t>
            </a:r>
          </a:p>
          <a:p>
            <a:pPr marL="0" marR="0" indent="0" algn="ctr" defTabSz="584200" rtl="0" fontAlgn="auto" latinLnBrk="0" hangingPunct="0">
              <a:lnSpc>
                <a:spcPct val="100000"/>
              </a:lnSpc>
              <a:spcBef>
                <a:spcPts val="0"/>
              </a:spcBef>
              <a:spcAft>
                <a:spcPts val="0"/>
              </a:spcAft>
              <a:buClrTx/>
              <a:buSzTx/>
              <a:buFontTx/>
              <a:buNone/>
              <a:tabLst/>
            </a:pPr>
            <a:r>
              <a:rPr lang="en-US" dirty="0" smtClean="0"/>
              <a:t>CIVIL WAR</a:t>
            </a:r>
          </a:p>
          <a:p>
            <a:pPr marL="0" marR="0" indent="0" algn="ctr" defTabSz="584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smtClean="0">
                <a:ln>
                  <a:noFill/>
                </a:ln>
                <a:solidFill>
                  <a:srgbClr val="324863"/>
                </a:solidFill>
                <a:effectLst/>
                <a:uFillTx/>
                <a:latin typeface="Palatino"/>
                <a:ea typeface="Palatino"/>
                <a:cs typeface="Palatino"/>
                <a:sym typeface="Palatino"/>
              </a:rPr>
              <a:t>1996-2006</a:t>
            </a:r>
            <a:endParaRPr kumimoji="0" lang="en-US" sz="3000" b="0" i="0" u="none" strike="noStrike" cap="none" spc="0" normalizeH="0" baseline="0" dirty="0">
              <a:ln>
                <a:noFill/>
              </a:ln>
              <a:solidFill>
                <a:srgbClr val="324863"/>
              </a:solidFill>
              <a:effectLst/>
              <a:uFillTx/>
              <a:latin typeface="Palatino"/>
              <a:ea typeface="Palatino"/>
              <a:cs typeface="Palatino"/>
              <a:sym typeface="Palatino"/>
            </a:endParaRPr>
          </a:p>
        </p:txBody>
      </p:sp>
      <p:sp>
        <p:nvSpPr>
          <p:cNvPr id="9" name="TextBox 8"/>
          <p:cNvSpPr txBox="1"/>
          <p:nvPr/>
        </p:nvSpPr>
        <p:spPr>
          <a:xfrm>
            <a:off x="9148813" y="5150641"/>
            <a:ext cx="348172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smtClean="0">
                <a:ln>
                  <a:noFill/>
                </a:ln>
                <a:solidFill>
                  <a:srgbClr val="324863"/>
                </a:solidFill>
                <a:effectLst/>
                <a:uFillTx/>
                <a:sym typeface="Palatino"/>
              </a:rPr>
              <a:t>10k Combatant Fatalities</a:t>
            </a:r>
          </a:p>
          <a:p>
            <a:pPr marL="0" marR="0" indent="0" algn="ctr" defTabSz="584200" rtl="0" fontAlgn="auto" latinLnBrk="0" hangingPunct="0">
              <a:lnSpc>
                <a:spcPct val="100000"/>
              </a:lnSpc>
              <a:spcBef>
                <a:spcPts val="0"/>
              </a:spcBef>
              <a:spcAft>
                <a:spcPts val="0"/>
              </a:spcAft>
              <a:buClrTx/>
              <a:buSzTx/>
              <a:buFontTx/>
              <a:buNone/>
              <a:tabLst/>
            </a:pPr>
            <a:r>
              <a:rPr lang="en-US" sz="2400" dirty="0" smtClean="0"/>
              <a:t>17k Civilian Fatalities</a:t>
            </a:r>
            <a:endParaRPr kumimoji="0" lang="en-US" sz="2400" b="0" i="0" u="none" strike="noStrike" cap="none" spc="0" normalizeH="0" baseline="0" dirty="0">
              <a:ln>
                <a:noFill/>
              </a:ln>
              <a:solidFill>
                <a:srgbClr val="324863"/>
              </a:solidFill>
              <a:effectLst/>
              <a:uFillTx/>
              <a:sym typeface="Palatino"/>
            </a:endParaRPr>
          </a:p>
        </p:txBody>
      </p:sp>
    </p:spTree>
    <p:extLst>
      <p:ext uri="{BB962C8B-B14F-4D97-AF65-F5344CB8AC3E}">
        <p14:creationId xmlns:p14="http://schemas.microsoft.com/office/powerpoint/2010/main" val="153952296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From Civil War to Civil Resistance to Peace (?) in Nepal"/>
          <p:cNvSpPr txBox="1">
            <a:spLocks noGrp="1"/>
          </p:cNvSpPr>
          <p:nvPr>
            <p:ph type="title"/>
          </p:nvPr>
        </p:nvSpPr>
        <p:spPr>
          <a:prstGeom prst="rect">
            <a:avLst/>
          </a:prstGeom>
        </p:spPr>
        <p:txBody>
          <a:bodyPr/>
          <a:lstStyle>
            <a:lvl1pPr>
              <a:defRPr sz="5500" spc="-110">
                <a:latin typeface="Optima"/>
                <a:ea typeface="Optima"/>
                <a:cs typeface="Optima"/>
                <a:sym typeface="Optima"/>
              </a:defRPr>
            </a:lvl1pPr>
          </a:lstStyle>
          <a:p>
            <a:r>
              <a:rPr dirty="0" smtClean="0"/>
              <a:t>Civil </a:t>
            </a:r>
            <a:r>
              <a:rPr dirty="0"/>
              <a:t>War </a:t>
            </a:r>
            <a:r>
              <a:rPr lang="en-US" dirty="0" smtClean="0"/>
              <a:t>Bookended by</a:t>
            </a:r>
            <a:r>
              <a:rPr dirty="0" smtClean="0"/>
              <a:t> </a:t>
            </a:r>
            <a:r>
              <a:rPr dirty="0"/>
              <a:t>Civil </a:t>
            </a:r>
            <a:r>
              <a:rPr dirty="0" smtClean="0"/>
              <a:t>Resistance</a:t>
            </a:r>
            <a:endParaRPr dirty="0"/>
          </a:p>
        </p:txBody>
      </p:sp>
      <p:sp>
        <p:nvSpPr>
          <p:cNvPr id="165" name="1996-2006: Maoist Insurgency…"/>
          <p:cNvSpPr txBox="1">
            <a:spLocks noGrp="1"/>
          </p:cNvSpPr>
          <p:nvPr>
            <p:ph type="body" sz="half" idx="1"/>
          </p:nvPr>
        </p:nvSpPr>
        <p:spPr>
          <a:xfrm>
            <a:off x="355600" y="2743326"/>
            <a:ext cx="7558315" cy="6678873"/>
          </a:xfrm>
          <a:prstGeom prst="rect">
            <a:avLst/>
          </a:prstGeom>
        </p:spPr>
        <p:txBody>
          <a:bodyPr>
            <a:normAutofit/>
          </a:bodyPr>
          <a:lstStyle/>
          <a:p>
            <a:pPr>
              <a:defRPr>
                <a:latin typeface="Optima"/>
                <a:ea typeface="Optima"/>
                <a:cs typeface="Optima"/>
                <a:sym typeface="Optima"/>
              </a:defRPr>
            </a:pPr>
            <a:r>
              <a:rPr lang="en-US" dirty="0" smtClean="0"/>
              <a:t>1990: Civil Resistance Campaign</a:t>
            </a:r>
          </a:p>
          <a:p>
            <a:pPr>
              <a:defRPr>
                <a:latin typeface="Optima"/>
                <a:ea typeface="Optima"/>
                <a:cs typeface="Optima"/>
                <a:sym typeface="Optima"/>
              </a:defRPr>
            </a:pPr>
            <a:r>
              <a:rPr dirty="0" smtClean="0"/>
              <a:t>1996-2006</a:t>
            </a:r>
            <a:r>
              <a:rPr dirty="0"/>
              <a:t>: Maoist Insurgency</a:t>
            </a:r>
          </a:p>
          <a:p>
            <a:pPr>
              <a:defRPr>
                <a:latin typeface="Optima"/>
                <a:ea typeface="Optima"/>
                <a:cs typeface="Optima"/>
                <a:sym typeface="Optima"/>
              </a:defRPr>
            </a:pPr>
            <a:r>
              <a:rPr dirty="0"/>
              <a:t>April 2006: Civil Resistance Campaign</a:t>
            </a:r>
          </a:p>
          <a:p>
            <a:pPr>
              <a:defRPr>
                <a:latin typeface="Optima"/>
                <a:ea typeface="Optima"/>
                <a:cs typeface="Optima"/>
                <a:sym typeface="Optima"/>
              </a:defRPr>
            </a:pPr>
            <a:r>
              <a:rPr dirty="0"/>
              <a:t>November 2006: Comprehensive Peace </a:t>
            </a:r>
            <a:r>
              <a:rPr dirty="0" smtClean="0"/>
              <a:t>Agreement</a:t>
            </a:r>
            <a:endParaRPr dirty="0"/>
          </a:p>
        </p:txBody>
      </p:sp>
      <p:pic>
        <p:nvPicPr>
          <p:cNvPr id="166" name="Image" descr="Image"/>
          <p:cNvPicPr>
            <a:picLocks noChangeAspect="1"/>
          </p:cNvPicPr>
          <p:nvPr/>
        </p:nvPicPr>
        <p:blipFill>
          <a:blip r:embed="rId2">
            <a:extLst/>
          </a:blip>
          <a:stretch>
            <a:fillRect/>
          </a:stretch>
        </p:blipFill>
        <p:spPr>
          <a:xfrm>
            <a:off x="8223089" y="3350235"/>
            <a:ext cx="4269565" cy="559313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Puzzling Questions</a:t>
            </a:r>
            <a:endParaRPr lang="en-US" dirty="0"/>
          </a:p>
        </p:txBody>
      </p:sp>
      <p:sp>
        <p:nvSpPr>
          <p:cNvPr id="3" name="Text Placeholder 2"/>
          <p:cNvSpPr>
            <a:spLocks noGrp="1"/>
          </p:cNvSpPr>
          <p:nvPr>
            <p:ph type="body" idx="1"/>
          </p:nvPr>
        </p:nvSpPr>
        <p:spPr/>
        <p:txBody>
          <a:bodyPr/>
          <a:lstStyle/>
          <a:p>
            <a:pPr rtl="0"/>
            <a:r>
              <a:rPr lang="en-US" dirty="0"/>
              <a:t>How were armed Maoists convinced to transition to nonviolent civil resistance?</a:t>
            </a:r>
          </a:p>
          <a:p>
            <a:pPr rtl="0"/>
            <a:r>
              <a:rPr lang="en-US" dirty="0"/>
              <a:t>How and why did civil resistance succeed where violence could not?</a:t>
            </a:r>
          </a:p>
          <a:p>
            <a:pPr rtl="0"/>
            <a:r>
              <a:rPr lang="en-US" dirty="0"/>
              <a:t>What accounts for the successes and failures of the subsequent peace process driven by civil resistance and peacebuilding strategies?</a:t>
            </a:r>
          </a:p>
        </p:txBody>
      </p:sp>
    </p:spTree>
    <p:extLst>
      <p:ext uri="{BB962C8B-B14F-4D97-AF65-F5344CB8AC3E}">
        <p14:creationId xmlns:p14="http://schemas.microsoft.com/office/powerpoint/2010/main" val="152000404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Integrating CR and Peacebuilding?"/>
          <p:cNvSpPr txBox="1">
            <a:spLocks noGrp="1"/>
          </p:cNvSpPr>
          <p:nvPr>
            <p:ph type="title"/>
          </p:nvPr>
        </p:nvSpPr>
        <p:spPr>
          <a:prstGeom prst="rect">
            <a:avLst/>
          </a:prstGeom>
        </p:spPr>
        <p:txBody>
          <a:bodyPr>
            <a:normAutofit fontScale="90000"/>
          </a:bodyPr>
          <a:lstStyle>
            <a:lvl1pPr defTabSz="537463">
              <a:defRPr sz="5888" spc="-117">
                <a:latin typeface="Optima"/>
                <a:ea typeface="Optima"/>
                <a:cs typeface="Optima"/>
                <a:sym typeface="Optima"/>
              </a:defRPr>
            </a:lvl1pPr>
          </a:lstStyle>
          <a:p>
            <a:r>
              <a:t>Integrating CR and Peacebuilding?</a:t>
            </a:r>
          </a:p>
        </p:txBody>
      </p:sp>
      <p:sp>
        <p:nvSpPr>
          <p:cNvPr id="148" name="CR and PB share a common commitment to social change through nonviolent means…"/>
          <p:cNvSpPr txBox="1">
            <a:spLocks noGrp="1"/>
          </p:cNvSpPr>
          <p:nvPr>
            <p:ph type="body" sz="half" idx="1"/>
          </p:nvPr>
        </p:nvSpPr>
        <p:spPr>
          <a:xfrm>
            <a:off x="355600" y="3074061"/>
            <a:ext cx="6947201" cy="6235039"/>
          </a:xfrm>
          <a:prstGeom prst="rect">
            <a:avLst/>
          </a:prstGeom>
        </p:spPr>
        <p:txBody>
          <a:bodyPr/>
          <a:lstStyle/>
          <a:p>
            <a:pPr>
              <a:defRPr>
                <a:latin typeface="Optima"/>
                <a:ea typeface="Optima"/>
                <a:cs typeface="Optima"/>
                <a:sym typeface="Optima"/>
              </a:defRPr>
            </a:pPr>
            <a:r>
              <a:t>CR and PB share a common commitment to social change through nonviolent means</a:t>
            </a:r>
          </a:p>
          <a:p>
            <a:pPr>
              <a:defRPr>
                <a:latin typeface="Optima"/>
                <a:ea typeface="Optima"/>
                <a:cs typeface="Optima"/>
                <a:sym typeface="Optima"/>
              </a:defRPr>
            </a:pPr>
            <a:r>
              <a:t>But they have different theories of the drivers of conflict and the pathways to achieving that change</a:t>
            </a:r>
          </a:p>
          <a:p>
            <a:pPr>
              <a:defRPr>
                <a:latin typeface="Optima"/>
                <a:ea typeface="Optima"/>
                <a:cs typeface="Optima"/>
                <a:sym typeface="Optima"/>
              </a:defRPr>
            </a:pPr>
            <a:r>
              <a:t>Dudouet identifies ways in which CR and PB strategies can complement each other through 4 stages of conflict</a:t>
            </a:r>
          </a:p>
        </p:txBody>
      </p:sp>
      <p:pic>
        <p:nvPicPr>
          <p:cNvPr id="149" name="Image" descr="Image"/>
          <p:cNvPicPr>
            <a:picLocks noChangeAspect="1"/>
          </p:cNvPicPr>
          <p:nvPr/>
        </p:nvPicPr>
        <p:blipFill>
          <a:blip r:embed="rId3">
            <a:extLst/>
          </a:blip>
          <a:stretch>
            <a:fillRect/>
          </a:stretch>
        </p:blipFill>
        <p:spPr>
          <a:xfrm>
            <a:off x="8192637" y="393309"/>
            <a:ext cx="3810001" cy="4927601"/>
          </a:xfrm>
          <a:prstGeom prst="rect">
            <a:avLst/>
          </a:prstGeom>
          <a:ln w="12700">
            <a:miter lim="400000"/>
          </a:ln>
        </p:spPr>
      </p:pic>
      <p:pic>
        <p:nvPicPr>
          <p:cNvPr id="150" name="Image" descr="Image"/>
          <p:cNvPicPr>
            <a:picLocks noChangeAspect="1"/>
          </p:cNvPicPr>
          <p:nvPr/>
        </p:nvPicPr>
        <p:blipFill>
          <a:blip r:embed="rId4">
            <a:extLst/>
          </a:blip>
          <a:stretch>
            <a:fillRect/>
          </a:stretch>
        </p:blipFill>
        <p:spPr>
          <a:xfrm>
            <a:off x="8192637" y="5703984"/>
            <a:ext cx="3810001" cy="285750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Dudouet: Contrasting CR and PB"/>
          <p:cNvSpPr txBox="1">
            <a:spLocks noGrp="1"/>
          </p:cNvSpPr>
          <p:nvPr>
            <p:ph type="title"/>
          </p:nvPr>
        </p:nvSpPr>
        <p:spPr>
          <a:xfrm>
            <a:off x="355600" y="8718550"/>
            <a:ext cx="11936791" cy="838200"/>
          </a:xfrm>
          <a:prstGeom prst="rect">
            <a:avLst/>
          </a:prstGeom>
        </p:spPr>
        <p:txBody>
          <a:bodyPr>
            <a:normAutofit fontScale="90000"/>
          </a:bodyPr>
          <a:lstStyle>
            <a:lvl1pPr defTabSz="449833">
              <a:defRPr sz="4928" spc="-98">
                <a:latin typeface="Optima"/>
                <a:ea typeface="Optima"/>
                <a:cs typeface="Optima"/>
                <a:sym typeface="Optima"/>
              </a:defRPr>
            </a:lvl1pPr>
          </a:lstStyle>
          <a:p>
            <a:r>
              <a:t>Dudouet: Contrasting CR and PB</a:t>
            </a:r>
          </a:p>
        </p:txBody>
      </p:sp>
      <p:pic>
        <p:nvPicPr>
          <p:cNvPr id="155" name="Screen Shot 2018-04-09 at 9.38.24 PM.png" descr="Screen Shot 2018-04-09 at 9.38.24 PM.png"/>
          <p:cNvPicPr>
            <a:picLocks noChangeAspect="1"/>
          </p:cNvPicPr>
          <p:nvPr/>
        </p:nvPicPr>
        <p:blipFill>
          <a:blip r:embed="rId3">
            <a:extLst/>
          </a:blip>
          <a:stretch>
            <a:fillRect/>
          </a:stretch>
        </p:blipFill>
        <p:spPr>
          <a:xfrm>
            <a:off x="1704738" y="308000"/>
            <a:ext cx="9595324" cy="8123531"/>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R and PB Across Four Stages of Conflict"/>
          <p:cNvSpPr txBox="1">
            <a:spLocks noGrp="1"/>
          </p:cNvSpPr>
          <p:nvPr>
            <p:ph type="title"/>
          </p:nvPr>
        </p:nvSpPr>
        <p:spPr>
          <a:xfrm>
            <a:off x="355600" y="8718550"/>
            <a:ext cx="12192001" cy="838200"/>
          </a:xfrm>
          <a:prstGeom prst="rect">
            <a:avLst/>
          </a:prstGeom>
        </p:spPr>
        <p:txBody>
          <a:bodyPr>
            <a:normAutofit fontScale="90000"/>
          </a:bodyPr>
          <a:lstStyle>
            <a:lvl1pPr defTabSz="449833">
              <a:defRPr sz="4928" spc="-98">
                <a:latin typeface="Optima"/>
                <a:ea typeface="Optima"/>
                <a:cs typeface="Optima"/>
                <a:sym typeface="Optima"/>
              </a:defRPr>
            </a:lvl1pPr>
          </a:lstStyle>
          <a:p>
            <a:r>
              <a:rPr dirty="0"/>
              <a:t>CR and PB Across Four Stages of Conflict</a:t>
            </a:r>
          </a:p>
        </p:txBody>
      </p:sp>
      <p:pic>
        <p:nvPicPr>
          <p:cNvPr id="160" name="Screen Shot 2018-04-09 at 9.40.28 PM.png" descr="Screen Shot 2018-04-09 at 9.40.28 PM.png"/>
          <p:cNvPicPr>
            <a:picLocks noChangeAspect="1"/>
          </p:cNvPicPr>
          <p:nvPr/>
        </p:nvPicPr>
        <p:blipFill>
          <a:blip r:embed="rId3">
            <a:extLst/>
          </a:blip>
          <a:stretch>
            <a:fillRect/>
          </a:stretch>
        </p:blipFill>
        <p:spPr>
          <a:xfrm>
            <a:off x="1522302" y="437422"/>
            <a:ext cx="9960196" cy="8008811"/>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8" name="Table"/>
          <p:cNvGraphicFramePr/>
          <p:nvPr>
            <p:extLst>
              <p:ext uri="{D42A27DB-BD31-4B8C-83A1-F6EECF244321}">
                <p14:modId xmlns:p14="http://schemas.microsoft.com/office/powerpoint/2010/main" val="1340143708"/>
              </p:ext>
            </p:extLst>
          </p:nvPr>
        </p:nvGraphicFramePr>
        <p:xfrm>
          <a:off x="361950" y="1200394"/>
          <a:ext cx="12280900" cy="7637580"/>
        </p:xfrm>
        <a:graphic>
          <a:graphicData uri="http://schemas.openxmlformats.org/drawingml/2006/table">
            <a:tbl>
              <a:tblPr firstRow="1" firstCol="1">
                <a:tableStyleId>{4C3C2611-4C71-4FC5-86AE-919BDF0F9419}</a:tableStyleId>
              </a:tblPr>
              <a:tblGrid>
                <a:gridCol w="3989686"/>
                <a:gridCol w="8291214"/>
              </a:tblGrid>
              <a:tr h="1527516">
                <a:tc>
                  <a:txBody>
                    <a:bodyPr/>
                    <a:lstStyle/>
                    <a:p>
                      <a:pPr defTabSz="914400">
                        <a:tabLst>
                          <a:tab pos="914400" algn="l"/>
                        </a:tabLst>
                        <a:defRPr sz="2400">
                          <a:effectLst>
                            <a:outerShdw blurRad="25400" dist="12700" dir="5400000" rotWithShape="0">
                              <a:srgbClr val="000000">
                                <a:alpha val="50000"/>
                              </a:srgbClr>
                            </a:outerShdw>
                          </a:effectLst>
                          <a:latin typeface="Optima"/>
                          <a:ea typeface="Optima"/>
                          <a:cs typeface="Optima"/>
                          <a:sym typeface="Optima"/>
                        </a:defRPr>
                      </a:pPr>
                      <a:endParaRPr/>
                    </a:p>
                  </a:txBody>
                  <a:tcPr marL="50800" marR="50800" marT="50800" marB="50800" anchor="ctr" horzOverflow="overflow">
                    <a:lnL w="12700">
                      <a:solidFill>
                        <a:srgbClr val="7695B6"/>
                      </a:solidFill>
                      <a:miter lim="400000"/>
                    </a:lnL>
                    <a:blipFill rotWithShape="1">
                      <a:blip r:embed="rId2"/>
                      <a:srcRect/>
                      <a:tile tx="0" ty="0" sx="100000" sy="100000" flip="none" algn="tl"/>
                    </a:blipFill>
                  </a:tcPr>
                </a:tc>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PHASE I : LATENT CONFLICT (1990-1996)</a:t>
                      </a:r>
                    </a:p>
                  </a:txBody>
                  <a:tcPr marL="50800" marR="50800" marT="50800" marB="50800" anchor="ctr" horzOverflow="overflow">
                    <a:lnR w="12700">
                      <a:solidFill>
                        <a:srgbClr val="7695B6"/>
                      </a:solidFill>
                      <a:miter lim="400000"/>
                    </a:lnR>
                    <a:blipFill rotWithShape="1">
                      <a:blip r:embed="rId2"/>
                      <a:srcRect/>
                      <a:tile tx="0" ty="0" sx="100000" sy="100000" flip="none" algn="tl"/>
                    </a:blipFill>
                  </a:tcPr>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Features of 
Conflict Phase</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rPr dirty="0"/>
                        <a:t>High levels of structural inequalities</a:t>
                      </a:r>
                    </a:p>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rPr dirty="0"/>
                        <a:t>Political social and economic exclusion on the basis of ethnicity, religion, region and caste </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Civil Resistance
Strategies</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Increase in community organizing and civil society</a:t>
                      </a:r>
                    </a:p>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Marginalized groups met with repression in country</a:t>
                      </a:r>
                      <a:r>
                        <a:rPr>
                          <a:latin typeface="Helvetica"/>
                          <a:ea typeface="Helvetica"/>
                          <a:cs typeface="Helvetica"/>
                          <a:sym typeface="Helvetica"/>
                        </a:rPr>
                        <a:t>’</a:t>
                      </a:r>
                      <a:r>
                        <a:t>s periphery</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Peacebuilding 
Strategies</a:t>
                      </a:r>
                    </a:p>
                  </a:txBody>
                  <a:tcPr marL="50800" marR="50800" marT="50800" marB="50800" anchor="ctr" horzOverflow="overflow">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t>Little dialogue or violence prevention as elites do not believe marginalized groups present a political challenge</a:t>
                      </a:r>
                    </a:p>
                  </a:txBody>
                  <a:tcPr marL="50800" marR="50800" marT="50800" marB="50800" anchor="ctr" horzOverflow="overflow"/>
                </a:tc>
              </a:tr>
              <a:tr h="1527516">
                <a:tc>
                  <a:txBody>
                    <a:bodyPr/>
                    <a:lstStyle/>
                    <a:p>
                      <a:pPr defTabSz="914400">
                        <a:tabLst>
                          <a:tab pos="914400" algn="l"/>
                        </a:tabLst>
                        <a:defRPr sz="1800">
                          <a:solidFill>
                            <a:srgbClr val="000000"/>
                          </a:solidFill>
                        </a:defRPr>
                      </a:pPr>
                      <a:r>
                        <a:rPr sz="2400">
                          <a:solidFill>
                            <a:srgbClr val="F6F4EF"/>
                          </a:solidFill>
                          <a:effectLst>
                            <a:outerShdw blurRad="25400" dist="12700" dir="5400000" rotWithShape="0">
                              <a:srgbClr val="000000">
                                <a:alpha val="50000"/>
                              </a:srgbClr>
                            </a:outerShdw>
                          </a:effectLst>
                          <a:latin typeface="Optima"/>
                          <a:ea typeface="Optima"/>
                          <a:cs typeface="Optima"/>
                          <a:sym typeface="Optima"/>
                        </a:rPr>
                        <a:t>Impact</a:t>
                      </a:r>
                    </a:p>
                  </a:txBody>
                  <a:tcPr marL="50800" marR="50800" marT="50800" marB="50800" anchor="ctr" horzOverflow="overflow">
                    <a:lnB w="12700">
                      <a:solidFill>
                        <a:srgbClr val="7695B6"/>
                      </a:solidFill>
                      <a:miter lim="400000"/>
                    </a:lnB>
                    <a:blipFill rotWithShape="1">
                      <a:blip r:embed="rId3"/>
                      <a:srcRect/>
                      <a:tile tx="0" ty="0" sx="100000" sy="100000" flip="none" algn="tl"/>
                    </a:blipFill>
                  </a:tcPr>
                </a:tc>
                <a:tc>
                  <a:txBody>
                    <a:bodyPr/>
                    <a:lstStyle/>
                    <a:p>
                      <a:pPr marL="342900" indent="-342900" algn="l" defTabSz="457200">
                        <a:buClr>
                          <a:srgbClr val="5C86B9"/>
                        </a:buClr>
                        <a:buSzPct val="70000"/>
                        <a:buFont typeface="Arial" charset="0"/>
                        <a:buChar char="•"/>
                        <a:defRPr sz="2400">
                          <a:effectLst>
                            <a:outerShdw blurRad="25400" dist="12700" dir="5280000" rotWithShape="0">
                              <a:srgbClr val="FFFFFF"/>
                            </a:outerShdw>
                          </a:effectLst>
                          <a:latin typeface="Optima"/>
                          <a:ea typeface="Optima"/>
                          <a:cs typeface="Optima"/>
                          <a:sym typeface="Optima"/>
                        </a:defRPr>
                      </a:pPr>
                      <a:r>
                        <a:rPr dirty="0"/>
                        <a:t>Spreading awareness of injustice (heightened expectations) fuels sense of grievance and demand for change</a:t>
                      </a:r>
                    </a:p>
                  </a:txBody>
                  <a:tcPr marL="50800" marR="50800" marT="50800" marB="50800" anchor="ctr" horzOverflow="overflow"/>
                </a:tc>
              </a:tr>
            </a:tbl>
          </a:graphicData>
        </a:graphic>
      </p:graphicFrame>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Editorial">
  <a:themeElements>
    <a:clrScheme name="Editorial">
      <a:dk1>
        <a:srgbClr val="324863"/>
      </a:dk1>
      <a:lt1>
        <a:srgbClr val="634D31"/>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Editorial">
  <a:themeElements>
    <a:clrScheme name="Editorial">
      <a:dk1>
        <a:srgbClr val="000000"/>
      </a:dk1>
      <a:lt1>
        <a:srgbClr val="FFFFFF"/>
      </a:lt1>
      <a:dk2>
        <a:srgbClr val="615F5C"/>
      </a:dk2>
      <a:lt2>
        <a:srgbClr val="D6D3CB"/>
      </a:lt2>
      <a:accent1>
        <a:srgbClr val="4D76A4"/>
      </a:accent1>
      <a:accent2>
        <a:srgbClr val="729460"/>
      </a:accent2>
      <a:accent3>
        <a:srgbClr val="D6AD40"/>
      </a:accent3>
      <a:accent4>
        <a:srgbClr val="DC7D39"/>
      </a:accent4>
      <a:accent5>
        <a:srgbClr val="C36061"/>
      </a:accent5>
      <a:accent6>
        <a:srgbClr val="7E649B"/>
      </a:accent6>
      <a:hlink>
        <a:srgbClr val="0000FF"/>
      </a:hlink>
      <a:folHlink>
        <a:srgbClr val="FF00FF"/>
      </a:folHlink>
    </a:clrScheme>
    <a:fontScheme name="Editorial">
      <a:majorFont>
        <a:latin typeface="Didot"/>
        <a:ea typeface="Didot"/>
        <a:cs typeface="Didot"/>
      </a:majorFont>
      <a:minorFont>
        <a:latin typeface="Didot"/>
        <a:ea typeface="Didot"/>
        <a:cs typeface="Didot"/>
      </a:minorFont>
    </a:fontScheme>
    <a:fmtScheme name="Edito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hueOff val="109193"/>
              <a:satOff val="-4874"/>
              <a:lumOff val="12971"/>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324863"/>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262</TotalTime>
  <Words>1299</Words>
  <Application>Microsoft Macintosh PowerPoint</Application>
  <PresentationFormat>Custom</PresentationFormat>
  <Paragraphs>118</Paragraphs>
  <Slides>19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vt:i4>
      </vt:variant>
    </vt:vector>
  </HeadingPairs>
  <TitlesOfParts>
    <vt:vector size="27" baseType="lpstr">
      <vt:lpstr>Arial</vt:lpstr>
      <vt:lpstr>Didot</vt:lpstr>
      <vt:lpstr>Helvetica</vt:lpstr>
      <vt:lpstr>Helvetica Neue</vt:lpstr>
      <vt:lpstr>Optima</vt:lpstr>
      <vt:lpstr>Palatino</vt:lpstr>
      <vt:lpstr>Zapf Dingbats</vt:lpstr>
      <vt:lpstr>Editorial</vt:lpstr>
      <vt:lpstr>Can Civil Resistance End Civil Wars?</vt:lpstr>
      <vt:lpstr>Webinar Agenda</vt:lpstr>
      <vt:lpstr>The Economist: Combatant Fatalities in Civil Wars</vt:lpstr>
      <vt:lpstr>Civil War Bookended by Civil Resistance</vt:lpstr>
      <vt:lpstr>Puzzling Questions</vt:lpstr>
      <vt:lpstr>Integrating CR and Peacebuilding?</vt:lpstr>
      <vt:lpstr>Dudouet: Contrasting CR and PB</vt:lpstr>
      <vt:lpstr>CR and PB Across Four Stages of Conflict</vt:lpstr>
      <vt:lpstr>PowerPoint Presentation</vt:lpstr>
      <vt:lpstr>“Nobody listens to the weak people’s voice. . . this thought pointed me towards armed struggle.”   - Maoist student wing leader Rolpa, Nepal, May 2014</vt:lpstr>
      <vt:lpstr>“We didn’t turn to guns like fools. We first raised our voice peacefully, but the government ignored us. . . We raised our voice through mass mobilization for people’s rights. We did an ‘andolan’ in Rolpa’s headquarters. We did an ‘andolan’ against the Mahakali treaty. . . We tried different ways of raising our voice. . . but they didn’t listen to that.”   - Maoist village leader in Rolpa, Nepal  (Interview conducted May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Lessons</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 Civil Resistance End Civil Wars?</dc:title>
  <cp:lastModifiedBy>Ches Thurber</cp:lastModifiedBy>
  <cp:revision>14</cp:revision>
  <dcterms:modified xsi:type="dcterms:W3CDTF">2018-12-11T20:45:56Z</dcterms:modified>
</cp:coreProperties>
</file>